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4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335" r:id="rId3"/>
    <p:sldId id="288" r:id="rId4"/>
    <p:sldId id="289" r:id="rId5"/>
    <p:sldId id="327" r:id="rId6"/>
    <p:sldId id="290" r:id="rId7"/>
    <p:sldId id="323" r:id="rId8"/>
    <p:sldId id="347" r:id="rId9"/>
    <p:sldId id="330" r:id="rId10"/>
    <p:sldId id="285" r:id="rId11"/>
    <p:sldId id="324" r:id="rId12"/>
    <p:sldId id="348" r:id="rId13"/>
    <p:sldId id="274" r:id="rId14"/>
    <p:sldId id="286" r:id="rId15"/>
    <p:sldId id="325" r:id="rId16"/>
    <p:sldId id="349" r:id="rId17"/>
    <p:sldId id="328" r:id="rId18"/>
    <p:sldId id="287" r:id="rId19"/>
    <p:sldId id="326" r:id="rId20"/>
    <p:sldId id="350" r:id="rId21"/>
    <p:sldId id="329" r:id="rId22"/>
    <p:sldId id="334" r:id="rId23"/>
    <p:sldId id="336" r:id="rId24"/>
    <p:sldId id="345" r:id="rId25"/>
    <p:sldId id="338" r:id="rId26"/>
    <p:sldId id="339" r:id="rId27"/>
    <p:sldId id="340" r:id="rId28"/>
    <p:sldId id="341" r:id="rId29"/>
    <p:sldId id="342" r:id="rId30"/>
    <p:sldId id="343" r:id="rId31"/>
    <p:sldId id="344" r:id="rId32"/>
    <p:sldId id="346" r:id="rId3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sman,Jennifer E." initials="SE" lastIdx="10" clrIdx="0">
    <p:extLst>
      <p:ext uri="{19B8F6BF-5375-455C-9EA6-DF929625EA0E}">
        <p15:presenceInfo xmlns:p15="http://schemas.microsoft.com/office/powerpoint/2012/main" userId="S-1-5-21-2135040803-1544507447-440082522-12571" providerId="AD"/>
      </p:ext>
    </p:extLst>
  </p:cmAuthor>
  <p:cmAuthor id="2" name="Gilbert, Alyssa" initials="GA" lastIdx="1" clrIdx="1">
    <p:extLst>
      <p:ext uri="{19B8F6BF-5375-455C-9EA6-DF929625EA0E}">
        <p15:presenceInfo xmlns:p15="http://schemas.microsoft.com/office/powerpoint/2012/main" userId="S::alyssa.gilbert@uconn.edu::89447625-e03c-4d5e-9aed-71456affb43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9521"/>
    <a:srgbClr val="92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49" autoAdjust="0"/>
    <p:restoredTop sz="94660"/>
  </p:normalViewPr>
  <p:slideViewPr>
    <p:cSldViewPr snapToGrid="0">
      <p:cViewPr varScale="1">
        <p:scale>
          <a:sx n="66" d="100"/>
          <a:sy n="66" d="100"/>
        </p:scale>
        <p:origin x="52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4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3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571817109817801E-2"/>
          <c:y val="2.8306810384698306E-2"/>
          <c:w val="0.94959726501578623"/>
          <c:h val="0.82643694921531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206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7695-408C-9D25-266112B7FDA7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F24-41E0-9923-4FBE08E03F4E}"/>
              </c:ext>
            </c:extLst>
          </c:dPt>
          <c:dPt>
            <c:idx val="2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F24-41E0-9923-4FBE08E03F4E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F24-41E0-9923-4FBE08E03F4E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0F24-41E0-9923-4FBE08E03F4E}"/>
              </c:ext>
            </c:extLst>
          </c:dPt>
          <c:dPt>
            <c:idx val="5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F24-41E0-9923-4FBE08E03F4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14F6-47BD-87DB-1DD29520B803}"/>
              </c:ext>
            </c:extLst>
          </c:dPt>
          <c:dLbls>
            <c:delete val="1"/>
          </c:dLbls>
          <c:cat>
            <c:strRef>
              <c:f>Sheet1!$A$2:$A$8</c:f>
              <c:strCache>
                <c:ptCount val="7"/>
                <c:pt idx="0">
                  <c:v>Alcohol</c:v>
                </c:pt>
                <c:pt idx="1">
                  <c:v>Vaping/ENDS</c:v>
                </c:pt>
                <c:pt idx="2">
                  <c:v>Marijuana</c:v>
                </c:pt>
                <c:pt idx="3">
                  <c:v>Tobacco</c:v>
                </c:pt>
                <c:pt idx="4">
                  <c:v>NMUPD</c:v>
                </c:pt>
                <c:pt idx="5">
                  <c:v>Heroin/ Fentanyl</c:v>
                </c:pt>
                <c:pt idx="6">
                  <c:v>Cocaine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72</c:v>
                </c:pt>
                <c:pt idx="1">
                  <c:v>67</c:v>
                </c:pt>
                <c:pt idx="2">
                  <c:v>61</c:v>
                </c:pt>
                <c:pt idx="3">
                  <c:v>49</c:v>
                </c:pt>
                <c:pt idx="4">
                  <c:v>42</c:v>
                </c:pt>
                <c:pt idx="5">
                  <c:v>32</c:v>
                </c:pt>
                <c:pt idx="6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16-45D0-A859-EFF4DAA561E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6480688"/>
        <c:axId val="176480360"/>
      </c:barChart>
      <c:catAx>
        <c:axId val="17648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480360"/>
        <c:crosses val="autoZero"/>
        <c:auto val="1"/>
        <c:lblAlgn val="ctr"/>
        <c:lblOffset val="100"/>
        <c:noMultiLvlLbl val="0"/>
      </c:catAx>
      <c:valAx>
        <c:axId val="176480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48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325440298223594E-2"/>
          <c:y val="4.4325245988458065E-2"/>
          <c:w val="0.96167454185949963"/>
          <c:h val="0.82661333405755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792B-4B4E-BF22-5264272038D5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F24-41E0-9923-4FBE08E03F4E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F24-41E0-9923-4FBE08E03F4E}"/>
              </c:ext>
            </c:extLst>
          </c:dPt>
          <c:dPt>
            <c:idx val="3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F24-41E0-9923-4FBE08E03F4E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0F24-41E0-9923-4FBE08E03F4E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>
                  <a:lumMod val="75000"/>
                </a:schemeClr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9BE6-469A-925D-F5A68BC71301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B37-4C71-A96F-F99482FF6A37}"/>
              </c:ext>
            </c:extLst>
          </c:dPt>
          <c:dLbls>
            <c:delete val="1"/>
          </c:dLbls>
          <c:cat>
            <c:strRef>
              <c:f>Sheet1!$A$2:$A$8</c:f>
              <c:strCache>
                <c:ptCount val="7"/>
                <c:pt idx="0">
                  <c:v>Alcohol</c:v>
                </c:pt>
                <c:pt idx="1">
                  <c:v>NMUPD</c:v>
                </c:pt>
                <c:pt idx="2">
                  <c:v>Tobacco</c:v>
                </c:pt>
                <c:pt idx="3">
                  <c:v>Heroin/ Fentanyl</c:v>
                </c:pt>
                <c:pt idx="4">
                  <c:v>Marijuana</c:v>
                </c:pt>
                <c:pt idx="5">
                  <c:v>Vaping/ENDS</c:v>
                </c:pt>
                <c:pt idx="6">
                  <c:v>Cocaine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79</c:v>
                </c:pt>
                <c:pt idx="1">
                  <c:v>69</c:v>
                </c:pt>
                <c:pt idx="2">
                  <c:v>56</c:v>
                </c:pt>
                <c:pt idx="3">
                  <c:v>48</c:v>
                </c:pt>
                <c:pt idx="4">
                  <c:v>37</c:v>
                </c:pt>
                <c:pt idx="5">
                  <c:v>33</c:v>
                </c:pt>
                <c:pt idx="6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16-45D0-A859-EFF4DAA561E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6480688"/>
        <c:axId val="176480360"/>
      </c:barChart>
      <c:catAx>
        <c:axId val="17648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480360"/>
        <c:crosses val="autoZero"/>
        <c:auto val="1"/>
        <c:lblAlgn val="ctr"/>
        <c:lblOffset val="100"/>
        <c:noMultiLvlLbl val="0"/>
      </c:catAx>
      <c:valAx>
        <c:axId val="176480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48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solidFill>
            <a:schemeClr val="bg1">
              <a:lumMod val="85000"/>
            </a:schemeClr>
          </a:solidFill>
        </a:ln>
        <a:effectLst/>
        <a:sp3d>
          <a:contourClr>
            <a:schemeClr val="bg1">
              <a:lumMod val="85000"/>
            </a:schemeClr>
          </a:contourClr>
        </a:sp3d>
      </c:spPr>
    </c:sideWall>
    <c:backWall>
      <c:thickness val="0"/>
      <c:spPr>
        <a:noFill/>
        <a:ln>
          <a:solidFill>
            <a:schemeClr val="bg1">
              <a:lumMod val="85000"/>
            </a:schemeClr>
          </a:solidFill>
        </a:ln>
        <a:effectLst/>
        <a:sp3d>
          <a:contourClr>
            <a:schemeClr val="bg1">
              <a:lumMod val="8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5.7838150282975433E-2"/>
          <c:y val="4.3338935920455769E-2"/>
          <c:w val="0.71086743419407972"/>
          <c:h val="0.86980735266906439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Alcohol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</c:f>
              <c:strCache>
                <c:ptCount val="1"/>
                <c:pt idx="0">
                  <c:v>66 or older</c:v>
                </c:pt>
              </c:strCache>
            </c:strRef>
          </c:cat>
          <c:val>
            <c:numRef>
              <c:f>Sheet1!$B$5</c:f>
              <c:numCache>
                <c:formatCode>0.0</c:formatCode>
                <c:ptCount val="1"/>
                <c:pt idx="0">
                  <c:v>48.6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F1-4110-9141-65D05DC6EE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Tobacco/Cigarettes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2"/>
              <c:layout>
                <c:manualLayout>
                  <c:x val="7.6010787681583883E-2"/>
                  <c:y val="1.85250481259658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397143554561076E-2"/>
                      <c:h val="4.48541727134510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9F1-4110-9141-65D05DC6EE89}"/>
                </c:ext>
              </c:extLst>
            </c:dLbl>
            <c:dLbl>
              <c:idx val="3"/>
              <c:layout>
                <c:manualLayout>
                  <c:x val="7.5086002336831451E-2"/>
                  <c:y val="-9.584728002304307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245236488787687E-2"/>
                      <c:h val="4.99892031561363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9F1-4110-9141-65D05DC6EE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</c:f>
              <c:strCache>
                <c:ptCount val="1"/>
                <c:pt idx="0">
                  <c:v>66 or older</c:v>
                </c:pt>
              </c:strCache>
            </c:strRef>
          </c:cat>
          <c:val>
            <c:numRef>
              <c:f>Sheet1!$C$5</c:f>
              <c:numCache>
                <c:formatCode>0.0</c:formatCode>
                <c:ptCount val="1"/>
                <c:pt idx="0">
                  <c:v>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9F1-4110-9141-65D05DC6EE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Vaping/ENDS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0.11172856378579961"/>
                  <c:y val="0.107453427344965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195-4E92-8759-C8C5231C22A0}"/>
                </c:ext>
              </c:extLst>
            </c:dLbl>
            <c:dLbl>
              <c:idx val="2"/>
              <c:layout>
                <c:manualLayout>
                  <c:x val="7.3909311631146446E-2"/>
                  <c:y val="-8.8642639918452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9F1-4110-9141-65D05DC6EE89}"/>
                </c:ext>
              </c:extLst>
            </c:dLbl>
            <c:dLbl>
              <c:idx val="3"/>
              <c:layout>
                <c:manualLayout>
                  <c:x val="7.6479059887799336E-2"/>
                  <c:y val="-3.989001566002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9F1-4110-9141-65D05DC6EE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</c:f>
              <c:strCache>
                <c:ptCount val="1"/>
                <c:pt idx="0">
                  <c:v>66 or older</c:v>
                </c:pt>
              </c:strCache>
            </c:strRef>
          </c:cat>
          <c:val>
            <c:numRef>
              <c:f>Sheet1!$D$5</c:f>
              <c:numCache>
                <c:formatCode>0.0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9F1-4110-9141-65D05DC6EE8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Marijuana/Hashish/THC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0.11172856378579961"/>
                  <c:y val="4.6718881454333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E9F1-4110-9141-65D05DC6EE89}"/>
                </c:ext>
              </c:extLst>
            </c:dLbl>
            <c:dLbl>
              <c:idx val="2"/>
              <c:layout>
                <c:manualLayout>
                  <c:x val="-2.21244680763967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B3-7C4C-A551-D5E78D103BC0}"/>
                </c:ext>
              </c:extLst>
            </c:dLbl>
            <c:dLbl>
              <c:idx val="3"/>
              <c:layout>
                <c:manualLayout>
                  <c:x val="7.5942236672228977E-2"/>
                  <c:y val="-0.109789371417682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9F1-4110-9141-65D05DC6EE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</c:f>
              <c:strCache>
                <c:ptCount val="1"/>
                <c:pt idx="0">
                  <c:v>66 or older</c:v>
                </c:pt>
              </c:strCache>
            </c:strRef>
          </c:cat>
          <c:val>
            <c:numRef>
              <c:f>Sheet1!$E$5</c:f>
              <c:numCache>
                <c:formatCode>0.0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9F1-4110-9141-65D05DC6EE8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Cocaine/Crack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0.11172856378579961"/>
                  <c:y val="7.00783221814986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E9F1-4110-9141-65D05DC6EE89}"/>
                </c:ext>
              </c:extLst>
            </c:dLbl>
            <c:dLbl>
              <c:idx val="2"/>
              <c:layout>
                <c:manualLayout>
                  <c:x val="7.5223191459746194E-2"/>
                  <c:y val="-4.6718881454332985E-2"/>
                </c:manualLayout>
              </c:layout>
              <c:tx>
                <c:rich>
                  <a:bodyPr/>
                  <a:lstStyle/>
                  <a:p>
                    <a:fld id="{13B08BB2-3B25-4439-8A39-E6FF0D40177E}" type="VALUE">
                      <a:rPr lang="en-US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95D-457E-B36F-C5A7ACBB7AD2}"/>
                </c:ext>
              </c:extLst>
            </c:dLbl>
            <c:dLbl>
              <c:idx val="3"/>
              <c:layout>
                <c:manualLayout>
                  <c:x val="7.642361806130081E-2"/>
                  <c:y val="-0.179722386841902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684051078461364E-2"/>
                      <c:h val="4.69052051823379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2CC-5A4D-997A-D8928D8F12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</c:f>
              <c:strCache>
                <c:ptCount val="1"/>
                <c:pt idx="0">
                  <c:v>66 or older</c:v>
                </c:pt>
              </c:strCache>
            </c:strRef>
          </c:cat>
          <c:val>
            <c:numRef>
              <c:f>Sheet1!$F$5</c:f>
              <c:numCache>
                <c:formatCode>0.0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9F1-4110-9141-65D05DC6EE8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Heroin/Fentanyl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0.11228167548770943"/>
                  <c:y val="-2.80313288725998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095264997993991E-2"/>
                      <c:h val="8.1699735909566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3CC-42B6-887A-C72569912EB3}"/>
                </c:ext>
              </c:extLst>
            </c:dLbl>
            <c:dLbl>
              <c:idx val="3"/>
              <c:layout>
                <c:manualLayout>
                  <c:x val="7.5223191459746111E-2"/>
                  <c:y val="-0.24527412763524839"/>
                </c:manualLayout>
              </c:layout>
              <c:tx>
                <c:rich>
                  <a:bodyPr/>
                  <a:lstStyle/>
                  <a:p>
                    <a:fld id="{5850C617-43A9-4E93-B018-FAD3591FE87A}" type="VALUE">
                      <a:rPr lang="en-US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95D-457E-B36F-C5A7ACBB7A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</c:f>
              <c:strCache>
                <c:ptCount val="1"/>
                <c:pt idx="0">
                  <c:v>66 or older</c:v>
                </c:pt>
              </c:strCache>
            </c:strRef>
          </c:cat>
          <c:val>
            <c:numRef>
              <c:f>Sheet1!$G$5</c:f>
              <c:numCache>
                <c:formatCode>0.0</c:formatCode>
                <c:ptCount val="1"/>
                <c:pt idx="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3-BD45-9FD3-08483143188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Prescription drugs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206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contourClr>
                <a:srgbClr val="00206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</c:f>
              <c:strCache>
                <c:ptCount val="1"/>
                <c:pt idx="0">
                  <c:v>66 or older</c:v>
                </c:pt>
              </c:strCache>
            </c:strRef>
          </c:cat>
          <c:val>
            <c:numRef>
              <c:f>Sheet1!$H$5</c:f>
              <c:numCache>
                <c:formatCode>0.0</c:formatCode>
                <c:ptCount val="1"/>
                <c:pt idx="0">
                  <c:v>36.700000000000003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45-4F87-89AC-2E120F2EDF1A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Problem Gambling</c:v>
                </c:pt>
              </c:strCache>
            </c:strRef>
          </c:tx>
          <c:spPr>
            <a:solidFill>
              <a:schemeClr val="bg2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2"/>
              <c:layout>
                <c:manualLayout>
                  <c:x val="1.1062234038197981E-3"/>
                  <c:y val="-2.8031328872599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95D-457E-B36F-C5A7ACBB7AD2}"/>
                </c:ext>
              </c:extLst>
            </c:dLbl>
            <c:dLbl>
              <c:idx val="3"/>
              <c:layout>
                <c:manualLayout>
                  <c:x val="3.3186702114593133E-3"/>
                  <c:y val="-4.6718881454333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95D-457E-B36F-C5A7ACBB7A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Sheet1!$A$5</c:f>
              <c:strCache>
                <c:ptCount val="1"/>
                <c:pt idx="0">
                  <c:v>66 or older</c:v>
                </c:pt>
              </c:strCache>
            </c:strRef>
          </c:cat>
          <c:val>
            <c:numRef>
              <c:f>Sheet1!$I$5</c:f>
              <c:numCache>
                <c:formatCode>0.0</c:formatCode>
                <c:ptCount val="1"/>
                <c:pt idx="0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45-4F87-89AC-2E120F2EDF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7730720"/>
        <c:axId val="227731840"/>
        <c:axId val="0"/>
      </c:bar3DChart>
      <c:catAx>
        <c:axId val="227730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7731840"/>
        <c:crosses val="autoZero"/>
        <c:auto val="1"/>
        <c:lblAlgn val="ctr"/>
        <c:lblOffset val="100"/>
        <c:noMultiLvlLbl val="0"/>
      </c:catAx>
      <c:valAx>
        <c:axId val="22773184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rgbClr val="002060"/>
                    </a:solidFill>
                  </a:rPr>
                  <a:t>Percent Reporting</a:t>
                </a:r>
              </a:p>
            </c:rich>
          </c:tx>
          <c:layout>
            <c:manualLayout>
              <c:xMode val="edge"/>
              <c:yMode val="edge"/>
              <c:x val="1.2814509330689547E-2"/>
              <c:y val="0.441205759150555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773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164639664711521"/>
          <c:y val="2.3620441092456666E-2"/>
          <c:w val="0.21065402889176799"/>
          <c:h val="0.952759117815086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289401489001155E-2"/>
          <c:y val="5.5593583556381033E-2"/>
          <c:w val="0.87425275532470781"/>
          <c:h val="0.784291585056181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Magnitude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Alcohol</c:v>
                </c:pt>
                <c:pt idx="1">
                  <c:v>NMUPD</c:v>
                </c:pt>
                <c:pt idx="2">
                  <c:v>Tobacco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0.64280000000000004</c:v>
                </c:pt>
                <c:pt idx="1">
                  <c:v>0.64280000000000004</c:v>
                </c:pt>
                <c:pt idx="2">
                  <c:v>0.28570000000000001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46-4B03-B8B8-F11E60B0CD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Impact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206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1"/>
              <c:layout>
                <c:manualLayout>
                  <c:x val="1.2195993899733215E-2"/>
                  <c:y val="-4.104235331649601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191-448D-AF96-08318E456DAF}"/>
                </c:ext>
              </c:extLst>
            </c:dLbl>
            <c:dLbl>
              <c:idx val="2"/>
              <c:layout>
                <c:manualLayout>
                  <c:x val="6.6523603089453905E-3"/>
                  <c:y val="-2.45261149050423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A46-4B03-B8B8-F11E60B0CD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Alcohol</c:v>
                </c:pt>
                <c:pt idx="1">
                  <c:v>NMUPD</c:v>
                </c:pt>
                <c:pt idx="2">
                  <c:v>Tobacco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0.5</c:v>
                </c:pt>
                <c:pt idx="1">
                  <c:v>0.64280000000000004</c:v>
                </c:pt>
                <c:pt idx="2">
                  <c:v>0.42849999999999999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46-4B03-B8B8-F11E60B0CD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Changeability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Alcohol</c:v>
                </c:pt>
                <c:pt idx="1">
                  <c:v>NMUPD</c:v>
                </c:pt>
                <c:pt idx="2">
                  <c:v>Tobacco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7.1400000000000005E-2</c:v>
                </c:pt>
                <c:pt idx="1">
                  <c:v>7.0999999999999994E-2</c:v>
                </c:pt>
                <c:pt idx="2">
                  <c:v>7.1400000000000005E-2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46-4B03-B8B8-F11E60B0C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4698432"/>
        <c:axId val="344699088"/>
      </c:barChart>
      <c:catAx>
        <c:axId val="34469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699088"/>
        <c:crosses val="autoZero"/>
        <c:auto val="1"/>
        <c:lblAlgn val="ctr"/>
        <c:lblOffset val="100"/>
        <c:noMultiLvlLbl val="0"/>
      </c:catAx>
      <c:valAx>
        <c:axId val="34469908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 dirty="0">
                    <a:solidFill>
                      <a:srgbClr val="002060"/>
                    </a:solidFill>
                  </a:rPr>
                  <a:t>Percent Reporting High-level</a:t>
                </a:r>
              </a:p>
            </c:rich>
          </c:tx>
          <c:layout>
            <c:manualLayout>
              <c:xMode val="edge"/>
              <c:yMode val="edge"/>
              <c:x val="0"/>
              <c:y val="0.279710188868691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69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325440298223594E-2"/>
          <c:y val="4.4325245988458065E-2"/>
          <c:w val="0.94959726501578623"/>
          <c:h val="0.82643694921531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chemeClr val="bg1">
                  <a:lumMod val="50000"/>
                </a:schemeClr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E7D-41CC-A21C-25551823541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E7D-41CC-A21C-25551823541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E7D-41CC-A21C-25551823541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E7D-41CC-A21C-255518235414}"/>
              </c:ext>
            </c:extLst>
          </c:dPt>
          <c:dLbls>
            <c:dLbl>
              <c:idx val="2"/>
              <c:layout>
                <c:manualLayout>
                  <c:x val="-3.6231884057971015E-3"/>
                  <c:y val="2.883977679097587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E7D-41CC-A21C-255518235414}"/>
                </c:ext>
              </c:extLst>
            </c:dLbl>
            <c:dLbl>
              <c:idx val="3"/>
              <c:layout>
                <c:manualLayout>
                  <c:x val="-4.830917874396135E-3"/>
                  <c:y val="-1.786282636431818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E7D-41CC-A21C-255518235414}"/>
                </c:ext>
              </c:extLst>
            </c:dLbl>
            <c:dLbl>
              <c:idx val="4"/>
              <c:layout>
                <c:manualLayout>
                  <c:x val="2.4154589371980675E-3"/>
                  <c:y val="5.4884752133279929E-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E7D-41CC-A21C-25551823541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f>Sheet1!$B$2:$B$6</c:f>
              <c:numCache>
                <c:formatCode>0.0%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0.4</c:v>
                </c:pt>
                <c:pt idx="3">
                  <c:v>0.46666666666666667</c:v>
                </c:pt>
                <c:pt idx="4">
                  <c:v>0.13333333333333333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0E7D-41CC-A21C-25551823541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76480688"/>
        <c:axId val="176480360"/>
      </c:barChart>
      <c:catAx>
        <c:axId val="17648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480360"/>
        <c:crosses val="autoZero"/>
        <c:auto val="1"/>
        <c:lblAlgn val="ctr"/>
        <c:lblOffset val="100"/>
        <c:noMultiLvlLbl val="0"/>
      </c:catAx>
      <c:valAx>
        <c:axId val="176480360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48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1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solidFill>
            <a:schemeClr val="bg1">
              <a:lumMod val="85000"/>
            </a:schemeClr>
          </a:solidFill>
        </a:ln>
        <a:effectLst/>
        <a:sp3d>
          <a:contourClr>
            <a:schemeClr val="bg1">
              <a:lumMod val="85000"/>
            </a:schemeClr>
          </a:contourClr>
        </a:sp3d>
      </c:spPr>
    </c:sideWall>
    <c:backWall>
      <c:thickness val="0"/>
      <c:spPr>
        <a:noFill/>
        <a:ln>
          <a:solidFill>
            <a:schemeClr val="bg1">
              <a:lumMod val="85000"/>
            </a:schemeClr>
          </a:solidFill>
        </a:ln>
        <a:effectLst/>
        <a:sp3d>
          <a:contourClr>
            <a:schemeClr val="bg1">
              <a:lumMod val="8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5.8944373686795226E-2"/>
          <c:y val="3.3995159629589163E-2"/>
          <c:w val="0.73520434907811527"/>
          <c:h val="0.8838230171053643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Alcohol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12-17 years old</c:v>
                </c:pt>
              </c:strCache>
            </c:strRef>
          </c:cat>
          <c:val>
            <c:numRef>
              <c:f>Sheet1!$B$2</c:f>
              <c:numCache>
                <c:formatCode>0.0</c:formatCode>
                <c:ptCount val="1"/>
                <c:pt idx="0">
                  <c:v>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F1-4110-9141-65D05DC6EE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Tobacco/Cigarettes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0.13575059696866915"/>
                  <c:y val="-2.740632588369508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5B8FA473-9DB3-4256-A6A8-142257B6CA82}" type="VALUE">
                      <a:rPr lang="en-US" dirty="0">
                        <a:solidFill>
                          <a:srgbClr val="002060"/>
                        </a:solidFill>
                      </a:rPr>
                      <a:pPr>
                        <a:defRPr sz="1600" b="1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9F1-4110-9141-65D05DC6EE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12-17 years old</c:v>
                </c:pt>
              </c:strCache>
            </c:strRef>
          </c:cat>
          <c:val>
            <c:numRef>
              <c:f>Sheet1!$C$2</c:f>
              <c:numCache>
                <c:formatCode>0.0</c:formatCode>
                <c:ptCount val="1"/>
                <c:pt idx="0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9F1-4110-9141-65D05DC6EE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Vaping/ENDS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rgbClr val="00206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contourClr>
                <a:srgbClr val="00206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12-17 years old</c:v>
                </c:pt>
              </c:strCache>
            </c:strRef>
          </c:cat>
          <c:val>
            <c:numRef>
              <c:f>Sheet1!$D$2</c:f>
              <c:numCache>
                <c:formatCode>0.0</c:formatCode>
                <c:ptCount val="1"/>
                <c:pt idx="0">
                  <c:v>52.4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9F1-4110-9141-65D05DC6EE8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Marijuana/Hashish/THC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-2.6826353063655228E-3"/>
                  <c:y val="4.67188814543330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E9F1-4110-9141-65D05DC6EE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12-17 years old</c:v>
                </c:pt>
              </c:strCache>
            </c:strRef>
          </c:cat>
          <c:val>
            <c:numRef>
              <c:f>Sheet1!$E$2</c:f>
              <c:numCache>
                <c:formatCode>0.0</c:formatCode>
                <c:ptCount val="1"/>
                <c:pt idx="0">
                  <c:v>23.4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9F1-4110-9141-65D05DC6EE8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Cocaine/Crack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0.14958413839394827"/>
                  <c:y val="-3.1259346075448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E9F1-4110-9141-65D05DC6EE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12-17 years old</c:v>
                </c:pt>
              </c:strCache>
            </c:strRef>
          </c:cat>
          <c:val>
            <c:numRef>
              <c:f>Sheet1!$F$2</c:f>
              <c:numCache>
                <c:formatCode>0.0</c:formatCode>
                <c:ptCount val="1"/>
                <c:pt idx="0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9F1-4110-9141-65D05DC6EE8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Heroin/Fentanyl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0.15044638291949247"/>
                  <c:y val="-5.1660598730055747E-2"/>
                </c:manualLayout>
              </c:layout>
              <c:tx>
                <c:rich>
                  <a:bodyPr/>
                  <a:lstStyle/>
                  <a:p>
                    <a:fld id="{568D8612-CF79-4E8F-96E2-29E92257F53B}" type="VALUE">
                      <a:rPr lang="en-US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2CC-5A4D-997A-D8928D8F12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12-17 years old</c:v>
                </c:pt>
              </c:strCache>
            </c:strRef>
          </c:cat>
          <c:val>
            <c:numRef>
              <c:f>Sheet1!$G$2</c:f>
              <c:numCache>
                <c:formatCode>0.0</c:formatCode>
                <c:ptCount val="1"/>
                <c:pt idx="0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3-BD45-9FD3-08483143188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Prescription drugs</c:v>
                </c:pt>
              </c:strCache>
            </c:strRef>
          </c:tx>
          <c:spPr>
            <a:solidFill>
              <a:srgbClr val="FF0000">
                <a:alpha val="98000"/>
              </a:srgbClr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-1.1062234038197981E-3"/>
                  <c:y val="-4.94171727572267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95D-457E-B36F-C5A7ACBB7A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12-17 years old</c:v>
                </c:pt>
              </c:strCache>
            </c:strRef>
          </c:cat>
          <c:val>
            <c:numRef>
              <c:f>Sheet1!$H$2</c:f>
              <c:numCache>
                <c:formatCode>0.0</c:formatCode>
                <c:ptCount val="1"/>
                <c:pt idx="0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45-4F87-89AC-2E120F2EDF1A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Problem Gambling</c:v>
                </c:pt>
              </c:strCache>
            </c:strRef>
          </c:tx>
          <c:spPr>
            <a:solidFill>
              <a:schemeClr val="bg2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0.14934015951567275"/>
                  <c:y val="-7.0078322181499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95D-457E-B36F-C5A7ACBB7A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12-17 years old</c:v>
                </c:pt>
              </c:strCache>
            </c:strRef>
          </c:cat>
          <c:val>
            <c:numRef>
              <c:f>Sheet1!$I$2</c:f>
              <c:numCache>
                <c:formatCode>0.0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45-4F87-89AC-2E120F2EDF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7730720"/>
        <c:axId val="227731840"/>
        <c:axId val="0"/>
      </c:bar3DChart>
      <c:catAx>
        <c:axId val="227730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7731840"/>
        <c:crosses val="autoZero"/>
        <c:auto val="1"/>
        <c:lblAlgn val="ctr"/>
        <c:lblOffset val="100"/>
        <c:noMultiLvlLbl val="0"/>
      </c:catAx>
      <c:valAx>
        <c:axId val="22773184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rgbClr val="002060"/>
                    </a:solidFill>
                  </a:rPr>
                  <a:t>Percent Reporting</a:t>
                </a:r>
              </a:p>
            </c:rich>
          </c:tx>
          <c:layout>
            <c:manualLayout>
              <c:xMode val="edge"/>
              <c:yMode val="edge"/>
              <c:x val="1.9074862754259351E-2"/>
              <c:y val="0.41036118109746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773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164639664711521"/>
          <c:y val="4.697988181962319E-2"/>
          <c:w val="0.20622913527648878"/>
          <c:h val="0.92318201933720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Magnitude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Alcohol</c:v>
                </c:pt>
                <c:pt idx="1">
                  <c:v>Vaping/ENDS</c:v>
                </c:pt>
                <c:pt idx="2">
                  <c:v>Marijuana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0.8</c:v>
                </c:pt>
                <c:pt idx="1">
                  <c:v>0.73299999999999998</c:v>
                </c:pt>
                <c:pt idx="2">
                  <c:v>0.53300000000000003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9B-43EC-9F72-9A99001DAA6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Impact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206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2"/>
              <c:layout>
                <c:manualLayout>
                  <c:x val="6.6523603089453905E-3"/>
                  <c:y val="-2.45261149050423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1E9B-43EC-9F72-9A99001DAA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Alcohol</c:v>
                </c:pt>
                <c:pt idx="1">
                  <c:v>Vaping/ENDS</c:v>
                </c:pt>
                <c:pt idx="2">
                  <c:v>Marijuana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0.6</c:v>
                </c:pt>
                <c:pt idx="1">
                  <c:v>0.26669999999999999</c:v>
                </c:pt>
                <c:pt idx="2">
                  <c:v>0.13300000000000001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9B-43EC-9F72-9A99001DAA6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Changeability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Alcohol</c:v>
                </c:pt>
                <c:pt idx="1">
                  <c:v>Vaping/ENDS</c:v>
                </c:pt>
                <c:pt idx="2">
                  <c:v>Marijuana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0.26669999999999999</c:v>
                </c:pt>
                <c:pt idx="1">
                  <c:v>0.2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9B-43EC-9F72-9A99001DAA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4698432"/>
        <c:axId val="344699088"/>
      </c:barChart>
      <c:catAx>
        <c:axId val="34469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699088"/>
        <c:crosses val="autoZero"/>
        <c:auto val="1"/>
        <c:lblAlgn val="ctr"/>
        <c:lblOffset val="100"/>
        <c:noMultiLvlLbl val="0"/>
      </c:catAx>
      <c:valAx>
        <c:axId val="34469908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 dirty="0">
                    <a:solidFill>
                      <a:srgbClr val="002060"/>
                    </a:solidFill>
                    <a:effectLst/>
                  </a:rPr>
                  <a:t>Percent Reporting High-level</a:t>
                </a:r>
                <a:endParaRPr lang="en-US" dirty="0">
                  <a:solidFill>
                    <a:srgbClr val="002060"/>
                  </a:solidFill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69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909981361025523E-2"/>
          <c:y val="3.0579055801516673E-2"/>
          <c:w val="0.94959726501578623"/>
          <c:h val="0.82643694921531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206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A4D1-404D-9F5F-C6A0B613518E}"/>
              </c:ext>
            </c:extLst>
          </c:dPt>
          <c:dPt>
            <c:idx val="1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4D1-404D-9F5F-C6A0B613518E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BBF-4D20-89D8-BC38CEE879B2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4D1-404D-9F5F-C6A0B613518E}"/>
              </c:ext>
            </c:extLst>
          </c:dPt>
          <c:dPt>
            <c:idx val="4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A4D1-404D-9F5F-C6A0B613518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5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4D1-404D-9F5F-C6A0B613518E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E38-4DC0-8596-99AFFBE125E2}"/>
              </c:ext>
            </c:extLst>
          </c:dPt>
          <c:dLbls>
            <c:delete val="1"/>
          </c:dLbls>
          <c:cat>
            <c:strRef>
              <c:f>Sheet1!$A$2:$A$8</c:f>
              <c:strCache>
                <c:ptCount val="7"/>
                <c:pt idx="0">
                  <c:v>Alcohol</c:v>
                </c:pt>
                <c:pt idx="1">
                  <c:v>Marijuana</c:v>
                </c:pt>
                <c:pt idx="2">
                  <c:v>Vaping/ENDS</c:v>
                </c:pt>
                <c:pt idx="3">
                  <c:v>NMUPD</c:v>
                </c:pt>
                <c:pt idx="4">
                  <c:v>Heroin/ Fentanyl</c:v>
                </c:pt>
                <c:pt idx="5">
                  <c:v>Tobacco</c:v>
                </c:pt>
                <c:pt idx="6">
                  <c:v>Cocaine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83</c:v>
                </c:pt>
                <c:pt idx="1">
                  <c:v>63</c:v>
                </c:pt>
                <c:pt idx="2">
                  <c:v>54</c:v>
                </c:pt>
                <c:pt idx="3">
                  <c:v>51</c:v>
                </c:pt>
                <c:pt idx="4">
                  <c:v>50</c:v>
                </c:pt>
                <c:pt idx="5">
                  <c:v>47</c:v>
                </c:pt>
                <c:pt idx="6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16-45D0-A859-EFF4DAA561E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6480688"/>
        <c:axId val="176480360"/>
      </c:barChart>
      <c:catAx>
        <c:axId val="17648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480360"/>
        <c:crosses val="autoZero"/>
        <c:auto val="1"/>
        <c:lblAlgn val="ctr"/>
        <c:lblOffset val="100"/>
        <c:noMultiLvlLbl val="0"/>
      </c:catAx>
      <c:valAx>
        <c:axId val="176480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48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solidFill>
            <a:schemeClr val="bg1">
              <a:lumMod val="85000"/>
            </a:schemeClr>
          </a:solidFill>
        </a:ln>
        <a:effectLst/>
        <a:sp3d>
          <a:contourClr>
            <a:schemeClr val="bg1">
              <a:lumMod val="85000"/>
            </a:schemeClr>
          </a:contourClr>
        </a:sp3d>
      </c:spPr>
    </c:sideWall>
    <c:backWall>
      <c:thickness val="0"/>
      <c:spPr>
        <a:noFill/>
        <a:ln>
          <a:solidFill>
            <a:schemeClr val="bg1">
              <a:lumMod val="85000"/>
            </a:schemeClr>
          </a:solidFill>
        </a:ln>
        <a:effectLst/>
        <a:sp3d>
          <a:contourClr>
            <a:schemeClr val="bg1">
              <a:lumMod val="8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5.7838150282975433E-2"/>
          <c:y val="2.9323271484155863E-2"/>
          <c:w val="0.70201764696352131"/>
          <c:h val="0.8861589611780810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Alcohol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00206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contourClr>
                <a:srgbClr val="002060"/>
              </a:contourClr>
            </a:sp3d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095D-457E-B36F-C5A7ACBB7AD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</c:f>
              <c:strCache>
                <c:ptCount val="1"/>
                <c:pt idx="0">
                  <c:v>18-25 years old</c:v>
                </c:pt>
              </c:strCache>
            </c:strRef>
          </c:cat>
          <c:val>
            <c:numRef>
              <c:f>Sheet1!$B$3</c:f>
              <c:numCache>
                <c:formatCode>0.0</c:formatCode>
                <c:ptCount val="1"/>
                <c:pt idx="0">
                  <c:v>29.8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F1-4110-9141-65D05DC6EE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Tobacco/Cigarettes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0.11141368208463358"/>
                  <c:y val="-2.974226995641165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2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5B8FA473-9DB3-4256-A6A8-142257B6CA82}" type="VALUE">
                      <a:rPr lang="en-US" dirty="0">
                        <a:solidFill>
                          <a:srgbClr val="002060"/>
                        </a:solidFill>
                      </a:rPr>
                      <a:pPr>
                        <a:defRPr sz="1600" b="1">
                          <a:solidFill>
                            <a:schemeClr val="tx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2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9F1-4110-9141-65D05DC6EE89}"/>
                </c:ext>
              </c:extLst>
            </c:dLbl>
            <c:dLbl>
              <c:idx val="1"/>
              <c:layout>
                <c:manualLayout>
                  <c:x val="7.659212114592201E-2"/>
                  <c:y val="-1.54166790821174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9F1-4110-9141-65D05DC6EE89}"/>
                </c:ext>
              </c:extLst>
            </c:dLbl>
            <c:dLbl>
              <c:idx val="2"/>
              <c:layout>
                <c:manualLayout>
                  <c:x val="7.6010787681583883E-2"/>
                  <c:y val="1.85250481259658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397143554561076E-2"/>
                      <c:h val="4.48541727134510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9F1-4110-9141-65D05DC6EE89}"/>
                </c:ext>
              </c:extLst>
            </c:dLbl>
            <c:dLbl>
              <c:idx val="3"/>
              <c:layout>
                <c:manualLayout>
                  <c:x val="7.5086002336831451E-2"/>
                  <c:y val="-9.584728002304307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245236488787687E-2"/>
                      <c:h val="4.99892031561363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9F1-4110-9141-65D05DC6EE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</c:f>
              <c:strCache>
                <c:ptCount val="1"/>
                <c:pt idx="0">
                  <c:v>18-25 years old</c:v>
                </c:pt>
              </c:strCache>
            </c:strRef>
          </c:cat>
          <c:val>
            <c:numRef>
              <c:f>Sheet1!$C$3</c:f>
              <c:numCache>
                <c:formatCode>0.0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9F1-4110-9141-65D05DC6EE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Vaping/ENDS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2"/>
              <c:layout>
                <c:manualLayout>
                  <c:x val="7.3909311631146446E-2"/>
                  <c:y val="-8.8642639918452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9F1-4110-9141-65D05DC6EE89}"/>
                </c:ext>
              </c:extLst>
            </c:dLbl>
            <c:dLbl>
              <c:idx val="3"/>
              <c:layout>
                <c:manualLayout>
                  <c:x val="7.6479059887799336E-2"/>
                  <c:y val="-3.989001566002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9F1-4110-9141-65D05DC6EE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</c:f>
              <c:strCache>
                <c:ptCount val="1"/>
                <c:pt idx="0">
                  <c:v>18-25 years old</c:v>
                </c:pt>
              </c:strCache>
            </c:strRef>
          </c:cat>
          <c:val>
            <c:numRef>
              <c:f>Sheet1!$D$3</c:f>
              <c:numCache>
                <c:formatCode>0.0</c:formatCode>
                <c:ptCount val="1"/>
                <c:pt idx="0">
                  <c:v>12.7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9F1-4110-9141-65D05DC6EE8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Marijuana/Hashish/THC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-2.6826353063655228E-3"/>
                  <c:y val="4.67188814543330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E9F1-4110-9141-65D05DC6EE89}"/>
                </c:ext>
              </c:extLst>
            </c:dLbl>
            <c:dLbl>
              <c:idx val="1"/>
              <c:layout>
                <c:manualLayout>
                  <c:x val="-1.5487127653477579E-3"/>
                  <c:y val="4.67188814543330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D3-BD45-9FD3-084831431887}"/>
                </c:ext>
              </c:extLst>
            </c:dLbl>
            <c:dLbl>
              <c:idx val="2"/>
              <c:layout>
                <c:manualLayout>
                  <c:x val="-2.21244680763967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B3-7C4C-A551-D5E78D103BC0}"/>
                </c:ext>
              </c:extLst>
            </c:dLbl>
            <c:dLbl>
              <c:idx val="3"/>
              <c:layout>
                <c:manualLayout>
                  <c:x val="7.5942236672228977E-2"/>
                  <c:y val="-0.109789371417682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9F1-4110-9141-65D05DC6EE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</c:f>
              <c:strCache>
                <c:ptCount val="1"/>
                <c:pt idx="0">
                  <c:v>18-25 years old</c:v>
                </c:pt>
              </c:strCache>
            </c:strRef>
          </c:cat>
          <c:val>
            <c:numRef>
              <c:f>Sheet1!$E$3</c:f>
              <c:numCache>
                <c:formatCode>0.0</c:formatCode>
                <c:ptCount val="1"/>
                <c:pt idx="0">
                  <c:v>24.7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9F1-4110-9141-65D05DC6EE8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Cocaine/Crack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0.11197254266407514"/>
                  <c:y val="-5.46187868026153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E9F1-4110-9141-65D05DC6EE89}"/>
                </c:ext>
              </c:extLst>
            </c:dLbl>
            <c:dLbl>
              <c:idx val="1"/>
              <c:layout>
                <c:manualLayout>
                  <c:x val="7.6329414863566064E-2"/>
                  <c:y val="-2.5695384799883123E-2"/>
                </c:manualLayout>
              </c:layout>
              <c:tx>
                <c:rich>
                  <a:bodyPr/>
                  <a:lstStyle/>
                  <a:p>
                    <a:fld id="{23ABBDF6-88CF-4A6F-B44E-9CBB08B305F0}" type="VALUE">
                      <a:rPr lang="en-US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95D-457E-B36F-C5A7ACBB7AD2}"/>
                </c:ext>
              </c:extLst>
            </c:dLbl>
            <c:dLbl>
              <c:idx val="2"/>
              <c:layout>
                <c:manualLayout>
                  <c:x val="7.5223191459746194E-2"/>
                  <c:y val="-4.6718881454332985E-2"/>
                </c:manualLayout>
              </c:layout>
              <c:tx>
                <c:rich>
                  <a:bodyPr/>
                  <a:lstStyle/>
                  <a:p>
                    <a:fld id="{13B08BB2-3B25-4439-8A39-E6FF0D40177E}" type="VALUE">
                      <a:rPr lang="en-US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95D-457E-B36F-C5A7ACBB7AD2}"/>
                </c:ext>
              </c:extLst>
            </c:dLbl>
            <c:dLbl>
              <c:idx val="3"/>
              <c:layout>
                <c:manualLayout>
                  <c:x val="7.642361806130081E-2"/>
                  <c:y val="-0.179722386841902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684051078461364E-2"/>
                      <c:h val="4.69052051823379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2CC-5A4D-997A-D8928D8F12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</c:f>
              <c:strCache>
                <c:ptCount val="1"/>
                <c:pt idx="0">
                  <c:v>18-25 years old</c:v>
                </c:pt>
              </c:strCache>
            </c:strRef>
          </c:cat>
          <c:val>
            <c:numRef>
              <c:f>Sheet1!$F$3</c:f>
              <c:numCache>
                <c:formatCode>0.0</c:formatCode>
                <c:ptCount val="1"/>
                <c:pt idx="0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9F1-4110-9141-65D05DC6EE8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Heroin/Fentanyl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3.3186702114593944E-3"/>
                  <c:y val="6.7380030878605585E-3"/>
                </c:manualLayout>
              </c:layout>
              <c:tx>
                <c:rich>
                  <a:bodyPr/>
                  <a:lstStyle/>
                  <a:p>
                    <a:fld id="{568D8612-CF79-4E8F-96E2-29E92257F53B}" type="VALUE">
                      <a:rPr lang="en-US">
                        <a:solidFill>
                          <a:schemeClr val="bg1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2CC-5A4D-997A-D8928D8F125E}"/>
                </c:ext>
              </c:extLst>
            </c:dLbl>
            <c:dLbl>
              <c:idx val="3"/>
              <c:layout>
                <c:manualLayout>
                  <c:x val="7.5223191459746111E-2"/>
                  <c:y val="-0.24527412763524839"/>
                </c:manualLayout>
              </c:layout>
              <c:tx>
                <c:rich>
                  <a:bodyPr/>
                  <a:lstStyle/>
                  <a:p>
                    <a:fld id="{5850C617-43A9-4E93-B018-FAD3591FE87A}" type="VALUE">
                      <a:rPr lang="en-US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95D-457E-B36F-C5A7ACBB7A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</c:f>
              <c:strCache>
                <c:ptCount val="1"/>
                <c:pt idx="0">
                  <c:v>18-25 years old</c:v>
                </c:pt>
              </c:strCache>
            </c:strRef>
          </c:cat>
          <c:val>
            <c:numRef>
              <c:f>Sheet1!$G$3</c:f>
              <c:numCache>
                <c:formatCode>0.0</c:formatCode>
                <c:ptCount val="1"/>
                <c:pt idx="0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3-BD45-9FD3-08483143188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Prescription drugs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-1.1062234038197981E-3"/>
                  <c:y val="-4.94171727572267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95D-457E-B36F-C5A7ACBB7A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</c:f>
              <c:strCache>
                <c:ptCount val="1"/>
                <c:pt idx="0">
                  <c:v>18-25 years old</c:v>
                </c:pt>
              </c:strCache>
            </c:strRef>
          </c:cat>
          <c:val>
            <c:numRef>
              <c:f>Sheet1!$H$3</c:f>
              <c:numCache>
                <c:formatCode>0.0</c:formatCode>
                <c:ptCount val="1"/>
                <c:pt idx="0">
                  <c:v>16.3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45-4F87-89AC-2E120F2EDF1A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Problem Gambling</c:v>
                </c:pt>
              </c:strCache>
            </c:strRef>
          </c:tx>
          <c:spPr>
            <a:solidFill>
              <a:schemeClr val="bg2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9.5135212728502644E-2"/>
                  <c:y val="-7.00783221814995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95D-457E-B36F-C5A7ACBB7AD2}"/>
                </c:ext>
              </c:extLst>
            </c:dLbl>
            <c:dLbl>
              <c:idx val="1"/>
              <c:layout>
                <c:manualLayout>
                  <c:x val="0"/>
                  <c:y val="-2.8031328872599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95D-457E-B36F-C5A7ACBB7AD2}"/>
                </c:ext>
              </c:extLst>
            </c:dLbl>
            <c:dLbl>
              <c:idx val="2"/>
              <c:layout>
                <c:manualLayout>
                  <c:x val="1.1062234038197981E-3"/>
                  <c:y val="-2.8031328872599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95D-457E-B36F-C5A7ACBB7AD2}"/>
                </c:ext>
              </c:extLst>
            </c:dLbl>
            <c:dLbl>
              <c:idx val="3"/>
              <c:layout>
                <c:manualLayout>
                  <c:x val="3.3186702114593133E-3"/>
                  <c:y val="-4.6718881454333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95D-457E-B36F-C5A7ACBB7A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</c:f>
              <c:strCache>
                <c:ptCount val="1"/>
                <c:pt idx="0">
                  <c:v>18-25 years old</c:v>
                </c:pt>
              </c:strCache>
            </c:strRef>
          </c:cat>
          <c:val>
            <c:numRef>
              <c:f>Sheet1!$I$3</c:f>
              <c:numCache>
                <c:formatCode>0.0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45-4F87-89AC-2E120F2EDF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7730720"/>
        <c:axId val="227731840"/>
        <c:axId val="0"/>
      </c:bar3DChart>
      <c:catAx>
        <c:axId val="227730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7731840"/>
        <c:crosses val="autoZero"/>
        <c:auto val="1"/>
        <c:lblAlgn val="ctr"/>
        <c:lblOffset val="100"/>
        <c:noMultiLvlLbl val="0"/>
      </c:catAx>
      <c:valAx>
        <c:axId val="22773184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rgbClr val="002060"/>
                    </a:solidFill>
                  </a:rPr>
                  <a:t>Percent Reporting</a:t>
                </a:r>
              </a:p>
            </c:rich>
          </c:tx>
          <c:layout>
            <c:manualLayout>
              <c:xMode val="edge"/>
              <c:yMode val="edge"/>
              <c:x val="8.2276889982685446E-3"/>
              <c:y val="0.437322941876929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773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279660941655691"/>
          <c:y val="2.3620441092456666E-2"/>
          <c:w val="0.21950381612232636"/>
          <c:h val="0.936407509306070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Magnitude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Vaping/ENDS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0.93300000000000005</c:v>
                </c:pt>
                <c:pt idx="1">
                  <c:v>0.66669999999999996</c:v>
                </c:pt>
                <c:pt idx="2">
                  <c:v>0.26669999999999999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46-4B03-B8B8-F11E60B0CD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Impact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206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2"/>
              <c:layout>
                <c:manualLayout>
                  <c:x val="6.6523603089453905E-3"/>
                  <c:y val="-2.45261149050423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A46-4B03-B8B8-F11E60B0CD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Vaping/ENDS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0.8</c:v>
                </c:pt>
                <c:pt idx="1">
                  <c:v>0.33300000000000002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46-4B03-B8B8-F11E60B0CD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Changeability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206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rgbClr val="002060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0DA2-424D-9576-AC720469C4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Vaping/ENDS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0.2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46-4B03-B8B8-F11E60B0C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4698432"/>
        <c:axId val="344699088"/>
      </c:barChart>
      <c:catAx>
        <c:axId val="34469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699088"/>
        <c:crosses val="autoZero"/>
        <c:auto val="1"/>
        <c:lblAlgn val="ctr"/>
        <c:lblOffset val="100"/>
        <c:noMultiLvlLbl val="0"/>
      </c:catAx>
      <c:valAx>
        <c:axId val="34469908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 i="0" baseline="0" dirty="0">
                    <a:solidFill>
                      <a:srgbClr val="002060"/>
                    </a:solidFill>
                    <a:effectLst/>
                  </a:rPr>
                  <a:t>Percent Reporting High-level</a:t>
                </a:r>
                <a:endParaRPr lang="en-US" b="1" dirty="0">
                  <a:solidFill>
                    <a:srgbClr val="002060"/>
                  </a:solidFill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1" i="0" u="none" strike="noStrike" kern="1200" baseline="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69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861074391248539E-2"/>
          <c:y val="2.5668143567438469E-2"/>
          <c:w val="0.94959726501578623"/>
          <c:h val="0.826436949215314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002060"/>
              </a:solidFill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F24-41E0-9923-4FBE08E03F4E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F24-41E0-9923-4FBE08E03F4E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F24-41E0-9923-4FBE08E03F4E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0F24-41E0-9923-4FBE08E03F4E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D062-4584-A6BF-90468637FFF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/>
              </a:solidFill>
              <a:ln>
                <a:solidFill>
                  <a:srgbClr val="002060"/>
                </a:solidFill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A633-4E95-8FF6-D589412DA838}"/>
              </c:ext>
            </c:extLst>
          </c:dPt>
          <c:dLbls>
            <c:delete val="1"/>
          </c:dLbls>
          <c:cat>
            <c:strRef>
              <c:f>Sheet1!$A$2:$A$8</c:f>
              <c:strCache>
                <c:ptCount val="7"/>
                <c:pt idx="0">
                  <c:v>Alcohol</c:v>
                </c:pt>
                <c:pt idx="1">
                  <c:v>Heroin/ Fentanyl</c:v>
                </c:pt>
                <c:pt idx="2">
                  <c:v>NMUPD</c:v>
                </c:pt>
                <c:pt idx="3">
                  <c:v>Vaping/ENDS</c:v>
                </c:pt>
                <c:pt idx="4">
                  <c:v>Marijuana</c:v>
                </c:pt>
                <c:pt idx="5">
                  <c:v>Tobacco</c:v>
                </c:pt>
                <c:pt idx="6">
                  <c:v>Cocaine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78</c:v>
                </c:pt>
                <c:pt idx="1">
                  <c:v>64</c:v>
                </c:pt>
                <c:pt idx="2">
                  <c:v>57</c:v>
                </c:pt>
                <c:pt idx="3">
                  <c:v>53</c:v>
                </c:pt>
                <c:pt idx="4">
                  <c:v>52</c:v>
                </c:pt>
                <c:pt idx="5">
                  <c:v>49</c:v>
                </c:pt>
                <c:pt idx="6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16-45D0-A859-EFF4DAA561E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76480688"/>
        <c:axId val="176480360"/>
      </c:barChart>
      <c:catAx>
        <c:axId val="176480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002060"/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480360"/>
        <c:crosses val="autoZero"/>
        <c:auto val="1"/>
        <c:lblAlgn val="ctr"/>
        <c:lblOffset val="100"/>
        <c:noMultiLvlLbl val="0"/>
      </c:catAx>
      <c:valAx>
        <c:axId val="1764803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648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  <c:spPr>
        <a:noFill/>
        <a:ln w="9525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</a:schemeClr>
          </a:contourClr>
        </a:sp3d>
      </c:spPr>
    </c:floor>
    <c:sideWall>
      <c:thickness val="0"/>
      <c:spPr>
        <a:noFill/>
        <a:ln>
          <a:solidFill>
            <a:schemeClr val="bg1">
              <a:lumMod val="85000"/>
            </a:schemeClr>
          </a:solidFill>
        </a:ln>
        <a:effectLst/>
        <a:sp3d>
          <a:contourClr>
            <a:schemeClr val="bg1">
              <a:lumMod val="85000"/>
            </a:schemeClr>
          </a:contourClr>
        </a:sp3d>
      </c:spPr>
    </c:sideWall>
    <c:backWall>
      <c:thickness val="0"/>
      <c:spPr>
        <a:noFill/>
        <a:ln>
          <a:solidFill>
            <a:schemeClr val="bg1">
              <a:lumMod val="85000"/>
            </a:schemeClr>
          </a:solidFill>
        </a:ln>
        <a:effectLst/>
        <a:sp3d>
          <a:contourClr>
            <a:schemeClr val="bg1">
              <a:lumMod val="85000"/>
            </a:schemeClr>
          </a:contourClr>
        </a:sp3d>
      </c:spPr>
    </c:backWall>
    <c:plotArea>
      <c:layout>
        <c:manualLayout>
          <c:layoutTarget val="inner"/>
          <c:xMode val="edge"/>
          <c:yMode val="edge"/>
          <c:x val="5.3134086489410662E-2"/>
          <c:y val="2.9323271484155863E-2"/>
          <c:w val="0.73501705869980016"/>
          <c:h val="0.8814870730326476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Alcohol</c:v>
                </c:pt>
              </c:strCache>
            </c:strRef>
          </c:tx>
          <c:spPr>
            <a:solidFill>
              <a:schemeClr val="accent6"/>
            </a:solidFill>
            <a:ln>
              <a:solidFill>
                <a:srgbClr val="00206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  <a:sp3d>
              <a:contourClr>
                <a:srgbClr val="002060"/>
              </a:contourClr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4AE-4A19-952A-1E01036472A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</c:f>
              <c:strCache>
                <c:ptCount val="1"/>
                <c:pt idx="0">
                  <c:v>26-65 years old</c:v>
                </c:pt>
              </c:strCache>
            </c:strRef>
          </c:cat>
          <c:val>
            <c:numRef>
              <c:f>Sheet1!$B$4</c:f>
              <c:numCache>
                <c:formatCode>0.0</c:formatCode>
                <c:ptCount val="1"/>
                <c:pt idx="0">
                  <c:v>47.3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F1-4110-9141-65D05DC6EE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Tobacco/Cigarettes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4.561786583896759E-2"/>
                  <c:y val="9.3492942689902766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F1-4110-9141-65D05DC6EE89}"/>
                </c:ext>
              </c:extLst>
            </c:dLbl>
            <c:dLbl>
              <c:idx val="2"/>
              <c:layout>
                <c:manualLayout>
                  <c:x val="7.6010787681583883E-2"/>
                  <c:y val="1.85250481259658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4397143554561076E-2"/>
                      <c:h val="4.485417271345102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9F1-4110-9141-65D05DC6EE89}"/>
                </c:ext>
              </c:extLst>
            </c:dLbl>
            <c:dLbl>
              <c:idx val="3"/>
              <c:layout>
                <c:manualLayout>
                  <c:x val="7.5086002336831451E-2"/>
                  <c:y val="-9.584728002304307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245236488787687E-2"/>
                      <c:h val="4.998920315613634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9F1-4110-9141-65D05DC6EE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</c:f>
              <c:strCache>
                <c:ptCount val="1"/>
                <c:pt idx="0">
                  <c:v>26-65 years old</c:v>
                </c:pt>
              </c:strCache>
            </c:strRef>
          </c:cat>
          <c:val>
            <c:numRef>
              <c:f>Sheet1!$C$4</c:f>
              <c:numCache>
                <c:formatCode>0.0</c:formatCode>
                <c:ptCount val="1"/>
                <c:pt idx="0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9F1-4110-9141-65D05DC6EE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Vaping/ENDS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0.1194721276125382"/>
                  <c:y val="-2.10234966544498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95-4E92-8759-C8C5231C22A0}"/>
                </c:ext>
              </c:extLst>
            </c:dLbl>
            <c:dLbl>
              <c:idx val="2"/>
              <c:layout>
                <c:manualLayout>
                  <c:x val="7.3909311631146446E-2"/>
                  <c:y val="-8.8642639918452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9F1-4110-9141-65D05DC6EE89}"/>
                </c:ext>
              </c:extLst>
            </c:dLbl>
            <c:dLbl>
              <c:idx val="3"/>
              <c:layout>
                <c:manualLayout>
                  <c:x val="7.6479059887799336E-2"/>
                  <c:y val="-3.989001566002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9F1-4110-9141-65D05DC6EE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</c:f>
              <c:strCache>
                <c:ptCount val="1"/>
                <c:pt idx="0">
                  <c:v>26-65 years old</c:v>
                </c:pt>
              </c:strCache>
            </c:strRef>
          </c:cat>
          <c:val>
            <c:numRef>
              <c:f>Sheet1!$D$4</c:f>
              <c:numCache>
                <c:formatCode>0.0</c:formatCode>
                <c:ptCount val="1"/>
                <c:pt idx="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9F1-4110-9141-65D05DC6EE8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Marijuana/Hashish/THC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1.5044638291949214E-2"/>
                  <c:y val="-2.3359440727167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9F1-4110-9141-65D05DC6EE89}"/>
                </c:ext>
              </c:extLst>
            </c:dLbl>
            <c:dLbl>
              <c:idx val="2"/>
              <c:layout>
                <c:manualLayout>
                  <c:x val="-2.212446807639677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B3-7C4C-A551-D5E78D103BC0}"/>
                </c:ext>
              </c:extLst>
            </c:dLbl>
            <c:dLbl>
              <c:idx val="3"/>
              <c:layout>
                <c:manualLayout>
                  <c:x val="7.5942236672228977E-2"/>
                  <c:y val="-0.109789371417682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9F1-4110-9141-65D05DC6EE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</c:f>
              <c:strCache>
                <c:ptCount val="1"/>
                <c:pt idx="0">
                  <c:v>26-65 years old</c:v>
                </c:pt>
              </c:strCache>
            </c:strRef>
          </c:cat>
          <c:val>
            <c:numRef>
              <c:f>Sheet1!$E$4</c:f>
              <c:numCache>
                <c:formatCode>0.0</c:formatCode>
                <c:ptCount val="1"/>
                <c:pt idx="0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E9F1-4110-9141-65D05DC6EE8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Cocaine/Crack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0.12721569143927677"/>
                  <c:y val="-4.9054825527049678E-2"/>
                </c:manualLayout>
              </c:layout>
              <c:tx>
                <c:rich>
                  <a:bodyPr/>
                  <a:lstStyle/>
                  <a:p>
                    <a:fld id="{23ABBDF6-88CF-4A6F-B44E-9CBB08B305F0}" type="VALUE">
                      <a:rPr lang="en-US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E9F1-4110-9141-65D05DC6EE89}"/>
                </c:ext>
              </c:extLst>
            </c:dLbl>
            <c:dLbl>
              <c:idx val="2"/>
              <c:layout>
                <c:manualLayout>
                  <c:x val="7.5223191459746194E-2"/>
                  <c:y val="-4.6718881454332985E-2"/>
                </c:manualLayout>
              </c:layout>
              <c:tx>
                <c:rich>
                  <a:bodyPr/>
                  <a:lstStyle/>
                  <a:p>
                    <a:fld id="{13B08BB2-3B25-4439-8A39-E6FF0D40177E}" type="VALUE">
                      <a:rPr lang="en-US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095D-457E-B36F-C5A7ACBB7AD2}"/>
                </c:ext>
              </c:extLst>
            </c:dLbl>
            <c:dLbl>
              <c:idx val="3"/>
              <c:layout>
                <c:manualLayout>
                  <c:x val="7.642361806130081E-2"/>
                  <c:y val="-0.179722386841902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684051078461364E-2"/>
                      <c:h val="4.69052051823379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2CC-5A4D-997A-D8928D8F12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ysClr val="window" lastClr="FFFFFF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</c:f>
              <c:strCache>
                <c:ptCount val="1"/>
                <c:pt idx="0">
                  <c:v>26-65 years old</c:v>
                </c:pt>
              </c:strCache>
            </c:strRef>
          </c:cat>
          <c:val>
            <c:numRef>
              <c:f>Sheet1!$F$4</c:f>
              <c:numCache>
                <c:formatCode>0.0</c:formatCode>
                <c:ptCount val="1"/>
                <c:pt idx="0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E9F1-4110-9141-65D05DC6EE89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Heroin/Fentanyl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3"/>
              <c:layout>
                <c:manualLayout>
                  <c:x val="7.5223191459746111E-2"/>
                  <c:y val="-0.24527412763524839"/>
                </c:manualLayout>
              </c:layout>
              <c:tx>
                <c:rich>
                  <a:bodyPr/>
                  <a:lstStyle/>
                  <a:p>
                    <a:fld id="{5850C617-43A9-4E93-B018-FAD3591FE87A}" type="VALUE">
                      <a:rPr lang="en-US">
                        <a:solidFill>
                          <a:srgbClr val="002060"/>
                        </a:solidFill>
                      </a:rPr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095D-457E-B36F-C5A7ACBB7A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bg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</c:f>
              <c:strCache>
                <c:ptCount val="1"/>
                <c:pt idx="0">
                  <c:v>26-65 years old</c:v>
                </c:pt>
              </c:strCache>
            </c:strRef>
          </c:cat>
          <c:val>
            <c:numRef>
              <c:f>Sheet1!$G$4</c:f>
              <c:numCache>
                <c:formatCode>0.0</c:formatCode>
                <c:ptCount val="1"/>
                <c:pt idx="0">
                  <c:v>18.399999999999999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3-BD45-9FD3-084831431887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Prescription drugs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</c:f>
              <c:strCache>
                <c:ptCount val="1"/>
                <c:pt idx="0">
                  <c:v>26-65 years old</c:v>
                </c:pt>
              </c:strCache>
            </c:strRef>
          </c:cat>
          <c:val>
            <c:numRef>
              <c:f>Sheet1!$H$4</c:f>
              <c:numCache>
                <c:formatCode>0.0</c:formatCode>
                <c:ptCount val="1"/>
                <c:pt idx="0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45-4F87-89AC-2E120F2EDF1A}"/>
            </c:ext>
          </c:extLst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Problem Gambling</c:v>
                </c:pt>
              </c:strCache>
            </c:strRef>
          </c:tx>
          <c:spPr>
            <a:solidFill>
              <a:schemeClr val="bg2"/>
            </a:solidFill>
            <a:ln>
              <a:solidFill>
                <a:srgbClr val="002060"/>
              </a:solidFill>
            </a:ln>
            <a:effectLst/>
            <a:sp3d>
              <a:contourClr>
                <a:srgbClr val="002060"/>
              </a:contourClr>
            </a:sp3d>
          </c:spPr>
          <c:invertIfNegative val="0"/>
          <c:dLbls>
            <c:dLbl>
              <c:idx val="0"/>
              <c:layout>
                <c:manualLayout>
                  <c:x val="0"/>
                  <c:y val="-2.80313288725998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95D-457E-B36F-C5A7ACBB7AD2}"/>
                </c:ext>
              </c:extLst>
            </c:dLbl>
            <c:dLbl>
              <c:idx val="2"/>
              <c:layout>
                <c:manualLayout>
                  <c:x val="1.1062234038197981E-3"/>
                  <c:y val="-2.8031328872599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95D-457E-B36F-C5A7ACBB7AD2}"/>
                </c:ext>
              </c:extLst>
            </c:dLbl>
            <c:dLbl>
              <c:idx val="3"/>
              <c:layout>
                <c:manualLayout>
                  <c:x val="3.3186702114593133E-3"/>
                  <c:y val="-4.67188814543330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95D-457E-B36F-C5A7ACBB7A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Sheet1!$A$4</c:f>
              <c:strCache>
                <c:ptCount val="1"/>
                <c:pt idx="0">
                  <c:v>26-65 years old</c:v>
                </c:pt>
              </c:strCache>
            </c:strRef>
          </c:cat>
          <c:val>
            <c:numRef>
              <c:f>Sheet1!$I$4</c:f>
              <c:numCache>
                <c:formatCode>0.0</c:formatCode>
                <c:ptCount val="1"/>
                <c:pt idx="0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45-4F87-89AC-2E120F2EDF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27730720"/>
        <c:axId val="227731840"/>
        <c:axId val="0"/>
      </c:bar3DChart>
      <c:catAx>
        <c:axId val="227730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7731840"/>
        <c:crosses val="autoZero"/>
        <c:auto val="1"/>
        <c:lblAlgn val="ctr"/>
        <c:lblOffset val="100"/>
        <c:noMultiLvlLbl val="0"/>
      </c:catAx>
      <c:valAx>
        <c:axId val="22773184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rgbClr val="002060"/>
                    </a:solidFill>
                  </a:rPr>
                  <a:t>Percent Reporting</a:t>
                </a:r>
              </a:p>
            </c:rich>
          </c:tx>
          <c:layout>
            <c:manualLayout>
              <c:xMode val="edge"/>
              <c:yMode val="edge"/>
              <c:x val="1.4922069243267638E-2"/>
              <c:y val="0.43153384709388326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27730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404655050654949"/>
          <c:y val="1.6612608874306708E-2"/>
          <c:w val="0.18825390576475892"/>
          <c:h val="0.964438838178669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Magnitude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Alcohol</c:v>
                </c:pt>
                <c:pt idx="1">
                  <c:v>Heroin/ Fentanyl</c:v>
                </c:pt>
                <c:pt idx="2">
                  <c:v>NMUPD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0.85699999999999998</c:v>
                </c:pt>
                <c:pt idx="1">
                  <c:v>0.5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46-4B03-B8B8-F11E60B0CDE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Impact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206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2"/>
              <c:layout>
                <c:manualLayout>
                  <c:x val="6.6523603089453905E-3"/>
                  <c:y val="-2.45261149050423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46-4B03-B8B8-F11E60B0CDE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Alcohol</c:v>
                </c:pt>
                <c:pt idx="1">
                  <c:v>Heroin/ Fentanyl</c:v>
                </c:pt>
                <c:pt idx="2">
                  <c:v>NMUPD</c:v>
                </c:pt>
              </c:strCache>
            </c:strRef>
          </c:cat>
          <c:val>
            <c:numRef>
              <c:f>Sheet1!$C$2:$C$4</c:f>
              <c:numCache>
                <c:formatCode>0.0%</c:formatCode>
                <c:ptCount val="3"/>
                <c:pt idx="0">
                  <c:v>0.85699999999999998</c:v>
                </c:pt>
                <c:pt idx="1">
                  <c:v>0.64280000000000004</c:v>
                </c:pt>
                <c:pt idx="2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46-4B03-B8B8-F11E60B0CDE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Changeability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rgbClr val="002060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Alcohol</c:v>
                </c:pt>
                <c:pt idx="1">
                  <c:v>Heroin/ Fentanyl</c:v>
                </c:pt>
                <c:pt idx="2">
                  <c:v>NMUPD</c:v>
                </c:pt>
              </c:strCache>
            </c:strRef>
          </c:cat>
          <c:val>
            <c:numRef>
              <c:f>Sheet1!$D$2:$D$4</c:f>
              <c:numCache>
                <c:formatCode>0.0%</c:formatCode>
                <c:ptCount val="3"/>
                <c:pt idx="0">
                  <c:v>0.14280000000000001</c:v>
                </c:pt>
                <c:pt idx="1">
                  <c:v>0.14280000000000001</c:v>
                </c:pt>
                <c:pt idx="2">
                  <c:v>0.14280000000000001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46-4B03-B8B8-F11E60B0C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44698432"/>
        <c:axId val="344699088"/>
      </c:barChart>
      <c:catAx>
        <c:axId val="344698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699088"/>
        <c:crosses val="autoZero"/>
        <c:auto val="1"/>
        <c:lblAlgn val="ctr"/>
        <c:lblOffset val="100"/>
        <c:noMultiLvlLbl val="0"/>
      </c:catAx>
      <c:valAx>
        <c:axId val="34469908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0" i="0" baseline="0" dirty="0">
                    <a:solidFill>
                      <a:srgbClr val="002060"/>
                    </a:solidFill>
                    <a:effectLst/>
                  </a:rPr>
                  <a:t>Percent Reporting High-level</a:t>
                </a:r>
                <a:endParaRPr lang="en-US" dirty="0">
                  <a:solidFill>
                    <a:srgbClr val="002060"/>
                  </a:solidFill>
                  <a:effectLst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rgbClr val="00206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4698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lt1"/>
    </cs:fontRef>
    <cs:spPr/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0.08352</cdr:x>
      <cdr:y>0.27097</cdr:y>
    </cdr:from>
    <cdr:to>
      <cdr:x>0.13539</cdr:x>
      <cdr:y>0.47475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78305" y="1514492"/>
          <a:ext cx="545432" cy="11389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0.09493</cdr:x>
      <cdr:y>0.2968</cdr:y>
    </cdr:from>
    <cdr:to>
      <cdr:x>0.15156</cdr:x>
      <cdr:y>0.42811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98252" y="1658870"/>
          <a:ext cx="595495" cy="7339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rgbClr val="002060"/>
              </a:solidFill>
            </a:rPr>
            <a:t>1</a:t>
          </a:r>
        </a:p>
      </cdr:txBody>
    </cdr:sp>
  </cdr:relSizeAnchor>
  <cdr:relSizeAnchor xmlns:cdr="http://schemas.openxmlformats.org/drawingml/2006/chartDrawing">
    <cdr:from>
      <cdr:x>0.23654</cdr:x>
      <cdr:y>0.34382</cdr:y>
    </cdr:from>
    <cdr:to>
      <cdr:x>0.27772</cdr:x>
      <cdr:y>0.46437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87387" y="1921657"/>
          <a:ext cx="433033" cy="6737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rgbClr val="002060"/>
              </a:solidFill>
            </a:rPr>
            <a:t>2</a:t>
          </a:r>
        </a:p>
      </cdr:txBody>
    </cdr:sp>
  </cdr:relSizeAnchor>
  <cdr:relSizeAnchor xmlns:cdr="http://schemas.openxmlformats.org/drawingml/2006/chartDrawing">
    <cdr:from>
      <cdr:x>0.37175</cdr:x>
      <cdr:y>0.38232</cdr:y>
    </cdr:from>
    <cdr:to>
      <cdr:x>0.42056</cdr:x>
      <cdr:y>0.5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909189" y="2136857"/>
          <a:ext cx="513266" cy="657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rgbClr val="002060"/>
              </a:solidFill>
            </a:rPr>
            <a:t>3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0.08963</cdr:x>
      <cdr:y>0.31402</cdr:y>
    </cdr:from>
    <cdr:to>
      <cdr:x>0.13692</cdr:x>
      <cdr:y>0.42309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42474" y="1755123"/>
          <a:ext cx="497305" cy="609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0.08617</cdr:x>
      <cdr:y>0.27369</cdr:y>
    </cdr:from>
    <cdr:to>
      <cdr:x>0.13041</cdr:x>
      <cdr:y>0.42868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906174" y="1529706"/>
          <a:ext cx="465211" cy="866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rgbClr val="002060"/>
              </a:solidFill>
            </a:rPr>
            <a:t>1</a:t>
          </a:r>
        </a:p>
      </cdr:txBody>
    </cdr:sp>
  </cdr:relSizeAnchor>
  <cdr:relSizeAnchor xmlns:cdr="http://schemas.openxmlformats.org/drawingml/2006/chartDrawing">
    <cdr:from>
      <cdr:x>0.22337</cdr:x>
      <cdr:y>0.35936</cdr:y>
    </cdr:from>
    <cdr:to>
      <cdr:x>0.26608</cdr:x>
      <cdr:y>0.5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348855" y="2008529"/>
          <a:ext cx="449122" cy="7860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rgbClr val="002060"/>
              </a:solidFill>
            </a:rPr>
            <a:t>2</a:t>
          </a:r>
        </a:p>
      </cdr:txBody>
    </cdr:sp>
  </cdr:relSizeAnchor>
  <cdr:relSizeAnchor xmlns:cdr="http://schemas.openxmlformats.org/drawingml/2006/chartDrawing">
    <cdr:from>
      <cdr:x>0.35955</cdr:x>
      <cdr:y>0.41824</cdr:y>
    </cdr:from>
    <cdr:to>
      <cdr:x>0.39464</cdr:x>
      <cdr:y>0.53591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780842" y="2337617"/>
          <a:ext cx="368993" cy="657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rgbClr val="002060"/>
              </a:solidFill>
            </a:rPr>
            <a:t>3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0.21114</cdr:x>
      <cdr:y>0.35861</cdr:y>
    </cdr:from>
    <cdr:to>
      <cdr:x>0.24433</cdr:x>
      <cdr:y>0.46031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04186" y="1854789"/>
          <a:ext cx="346510" cy="525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chemeClr val="bg1"/>
              </a:solidFill>
            </a:rPr>
            <a:t>2</a:t>
          </a:r>
        </a:p>
      </cdr:txBody>
    </cdr:sp>
  </cdr:relSizeAnchor>
  <cdr:relSizeAnchor xmlns:cdr="http://schemas.openxmlformats.org/drawingml/2006/chartDrawing">
    <cdr:from>
      <cdr:x>0.34668</cdr:x>
      <cdr:y>0.43239</cdr:y>
    </cdr:from>
    <cdr:to>
      <cdr:x>0.37895</cdr:x>
      <cdr:y>0.57319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19100" y="2236385"/>
          <a:ext cx="336884" cy="7282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chemeClr val="bg1"/>
              </a:solidFill>
            </a:rPr>
            <a:t>3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0.22069</cdr:x>
      <cdr:y>0.30982</cdr:y>
    </cdr:from>
    <cdr:to>
      <cdr:x>0.27104</cdr:x>
      <cdr:y>0.45907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97461" y="1590128"/>
          <a:ext cx="524162" cy="7660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>
              <a:solidFill>
                <a:schemeClr val="bg1"/>
              </a:solidFill>
            </a:rPr>
            <a:t>2</a:t>
          </a:r>
        </a:p>
      </cdr:txBody>
    </cdr:sp>
  </cdr:relSizeAnchor>
  <cdr:relSizeAnchor xmlns:cdr="http://schemas.openxmlformats.org/drawingml/2006/chartDrawing">
    <cdr:from>
      <cdr:x>0.36003</cdr:x>
      <cdr:y>0.39665</cdr:y>
    </cdr:from>
    <cdr:to>
      <cdr:x>0.4058</cdr:x>
      <cdr:y>0.5258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48030" y="2035731"/>
          <a:ext cx="476483" cy="6628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>
              <a:solidFill>
                <a:schemeClr val="bg1"/>
              </a:solidFill>
            </a:rPr>
            <a:t>3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DB88F43-1304-4693-A885-455E6A70D94B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39AD318-7B6D-4491-A56A-C92E39886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90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7B523-B40A-4EA0-BA71-0EC4E9C3EC00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EF5690-8CAB-4D99-86B7-0D15F0CD5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96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Note for the 12-17 years old group for Tobacco: Of the 13%, 7.5% are concerned about e-cigarettes/vaping, while 5.4% are concerned about Tobacco.</a:t>
            </a:r>
          </a:p>
          <a:p>
            <a:endParaRPr lang="en-US" baseline="0" dirty="0"/>
          </a:p>
          <a:p>
            <a:r>
              <a:rPr lang="en-US" baseline="0" dirty="0"/>
              <a:t>For cases where the Other category was selected, the following recodes were applied.</a:t>
            </a:r>
          </a:p>
          <a:p>
            <a:r>
              <a:rPr lang="en-US" baseline="0" dirty="0"/>
              <a:t>Fentanyl = Heroin</a:t>
            </a:r>
          </a:p>
          <a:p>
            <a:r>
              <a:rPr lang="en-US" baseline="0" dirty="0"/>
              <a:t>Opiates/opioids  = Prescription drugs</a:t>
            </a:r>
          </a:p>
          <a:p>
            <a:r>
              <a:rPr lang="en-US" dirty="0"/>
              <a:t>E-cigarettes, </a:t>
            </a:r>
            <a:r>
              <a:rPr lang="en-US" dirty="0" err="1"/>
              <a:t>Juuling</a:t>
            </a:r>
            <a:r>
              <a:rPr lang="en-US" dirty="0"/>
              <a:t>, vaping, nicotine = Tobacco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B03879B4-2B58-4AAC-85C7-37A261C8005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7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43533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Note for the 12-17 years old group for Tobacco: Of the 13%, 7.5% are concerned about e-cigarettes/vaping, while 5.4% are concerned about Tobacco.</a:t>
            </a:r>
          </a:p>
          <a:p>
            <a:endParaRPr lang="en-US" baseline="0" dirty="0"/>
          </a:p>
          <a:p>
            <a:r>
              <a:rPr lang="en-US" baseline="0" dirty="0"/>
              <a:t>For cases where the Other category was selected, the following recodes were applied.</a:t>
            </a:r>
          </a:p>
          <a:p>
            <a:r>
              <a:rPr lang="en-US" baseline="0" dirty="0"/>
              <a:t>Fentanyl = Heroin</a:t>
            </a:r>
          </a:p>
          <a:p>
            <a:r>
              <a:rPr lang="en-US" baseline="0" dirty="0"/>
              <a:t>Opiates/opioids  = Prescription drugs</a:t>
            </a:r>
          </a:p>
          <a:p>
            <a:r>
              <a:rPr lang="en-US" dirty="0"/>
              <a:t>E-cigarettes, </a:t>
            </a:r>
            <a:r>
              <a:rPr lang="en-US" dirty="0" err="1"/>
              <a:t>Juuling</a:t>
            </a:r>
            <a:r>
              <a:rPr lang="en-US" dirty="0"/>
              <a:t>, vaping, nicotine = Tobacco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B03879B4-2B58-4AAC-85C7-37A261C8005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11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29434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Note for the 12-17 years old group for Tobacco: Of the 13%, 7.5% are concerned about e-cigarettes/vaping, while 5.4% are concerned about Tobacco.</a:t>
            </a:r>
          </a:p>
          <a:p>
            <a:endParaRPr lang="en-US" baseline="0" dirty="0"/>
          </a:p>
          <a:p>
            <a:r>
              <a:rPr lang="en-US" baseline="0" dirty="0"/>
              <a:t>For cases where the Other category was selected, the following recodes were applied.</a:t>
            </a:r>
          </a:p>
          <a:p>
            <a:r>
              <a:rPr lang="en-US" baseline="0" dirty="0"/>
              <a:t>Fentanyl = Heroin</a:t>
            </a:r>
          </a:p>
          <a:p>
            <a:r>
              <a:rPr lang="en-US" baseline="0" dirty="0"/>
              <a:t>Opiates/opioids  = Prescription drugs</a:t>
            </a:r>
          </a:p>
          <a:p>
            <a:r>
              <a:rPr lang="en-US" dirty="0"/>
              <a:t>E-cigarettes, </a:t>
            </a:r>
            <a:r>
              <a:rPr lang="en-US" dirty="0" err="1"/>
              <a:t>Juuling</a:t>
            </a:r>
            <a:r>
              <a:rPr lang="en-US" dirty="0"/>
              <a:t>, vaping, nicotine = Tobacco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B03879B4-2B58-4AAC-85C7-37A261C8005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15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29434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Note for the 12-17 years old group for Tobacco: Of the 13%, 7.5% are concerned about e-cigarettes/vaping, while 5.4% are concerned about Tobacco.</a:t>
            </a:r>
          </a:p>
          <a:p>
            <a:endParaRPr lang="en-US" baseline="0" dirty="0"/>
          </a:p>
          <a:p>
            <a:r>
              <a:rPr lang="en-US" baseline="0" dirty="0"/>
              <a:t>For cases where the Other category was selected, the following recodes were applied.</a:t>
            </a:r>
          </a:p>
          <a:p>
            <a:r>
              <a:rPr lang="en-US" baseline="0" dirty="0"/>
              <a:t>Fentanyl = Heroin</a:t>
            </a:r>
          </a:p>
          <a:p>
            <a:r>
              <a:rPr lang="en-US" baseline="0" dirty="0"/>
              <a:t>Opiates/opioids  = Prescription drugs</a:t>
            </a:r>
          </a:p>
          <a:p>
            <a:r>
              <a:rPr lang="en-US" dirty="0"/>
              <a:t>E-cigarettes, </a:t>
            </a:r>
            <a:r>
              <a:rPr lang="en-US" dirty="0" err="1"/>
              <a:t>Juuling</a:t>
            </a:r>
            <a:r>
              <a:rPr lang="en-US" dirty="0"/>
              <a:t>, vaping, nicotine = Tobacco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65887">
              <a:defRPr/>
            </a:pPr>
            <a:fld id="{B03879B4-2B58-4AAC-85C7-37A261C80051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465887">
                <a:defRPr/>
              </a:pPr>
              <a:t>19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29434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7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9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9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83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1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99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0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6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1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2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BE8BE-6CC5-4A5B-A541-01FEB406DF5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124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BE8BE-6CC5-4A5B-A541-01FEB406DF59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B858-381D-4AD8-83B7-79CC5E340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7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32707" y="1824790"/>
            <a:ext cx="8935452" cy="3208420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40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40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40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40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40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Statewide Epidemiological Outcomes Workgroup (SEOW) Meeting</a:t>
            </a:r>
            <a:br>
              <a:rPr lang="en-US" sz="40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Wednesday, July 29, 2020</a:t>
            </a:r>
            <a:br>
              <a:rPr lang="en-US" sz="36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n-US" sz="36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10 am – 12 noon</a:t>
            </a:r>
            <a:br>
              <a:rPr lang="en-US" sz="36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</a:br>
            <a:endParaRPr lang="en-US" sz="36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06" y="5300420"/>
            <a:ext cx="2328936" cy="9829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006" y="4973512"/>
            <a:ext cx="1837743" cy="1542917"/>
          </a:xfrm>
          <a:prstGeom prst="rect">
            <a:avLst/>
          </a:prstGeom>
        </p:spPr>
      </p:pic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369" y="296139"/>
            <a:ext cx="2588217" cy="126144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317DF1D-491D-40F2-80E2-50C6BE107E75}"/>
              </a:ext>
            </a:extLst>
          </p:cNvPr>
          <p:cNvSpPr txBox="1"/>
          <p:nvPr/>
        </p:nvSpPr>
        <p:spPr>
          <a:xfrm>
            <a:off x="3235898" y="4642252"/>
            <a:ext cx="58874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WebEx Meeting number (access code): 120 975 9382</a:t>
            </a:r>
            <a:endParaRPr lang="en-US" sz="2000" dirty="0"/>
          </a:p>
          <a:p>
            <a:pPr algn="ctr"/>
            <a:r>
              <a:rPr lang="en-US" sz="2000" b="1" dirty="0"/>
              <a:t>Meeting password: </a:t>
            </a:r>
            <a:r>
              <a:rPr lang="en-US" sz="2000" dirty="0"/>
              <a:t>JeGt8fa9FM2</a:t>
            </a:r>
          </a:p>
          <a:p>
            <a:r>
              <a:rPr lang="en-US" sz="2000" b="1" dirty="0"/>
              <a:t> </a:t>
            </a:r>
            <a:endParaRPr lang="en-US" sz="2000" dirty="0"/>
          </a:p>
          <a:p>
            <a:pPr algn="ctr"/>
            <a:r>
              <a:rPr lang="en-US" sz="2000" b="1" dirty="0"/>
              <a:t>JOIN BY PHONE</a:t>
            </a:r>
            <a:endParaRPr lang="en-US" sz="2000" dirty="0"/>
          </a:p>
          <a:p>
            <a:pPr algn="ctr"/>
            <a:r>
              <a:rPr lang="en-US" sz="2000" b="1" dirty="0"/>
              <a:t>1-415-655-0002 </a:t>
            </a:r>
            <a:endParaRPr lang="en-US" sz="2000" dirty="0"/>
          </a:p>
          <a:p>
            <a:pPr lvl="0" algn="ctr"/>
            <a:endParaRPr lang="en-US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0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50081"/>
              </p:ext>
            </p:extLst>
          </p:nvPr>
        </p:nvGraphicFramePr>
        <p:xfrm>
          <a:off x="838200" y="1036203"/>
          <a:ext cx="10515600" cy="5589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2926" y="512983"/>
            <a:ext cx="11229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Rank of Priority Substances, 18-25 Age Group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37095" y="1242470"/>
            <a:ext cx="31071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>
                <a:solidFill>
                  <a:srgbClr val="002060"/>
                </a:solidFill>
              </a:rPr>
              <a:t>Also of concern:</a:t>
            </a: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Synthetic marijuana/K2</a:t>
            </a: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Kratom</a:t>
            </a:r>
          </a:p>
          <a:p>
            <a:pPr marL="285750" lvl="0" indent="-285750" algn="ctr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Adderall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81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947" y="183061"/>
            <a:ext cx="10213382" cy="932818"/>
          </a:xfrm>
        </p:spPr>
        <p:txBody>
          <a:bodyPr anchor="t">
            <a:noAutofit/>
          </a:bodyPr>
          <a:lstStyle/>
          <a:p>
            <a:pPr algn="ctr"/>
            <a:r>
              <a:rPr lang="en-US" sz="3000" b="1" dirty="0">
                <a:solidFill>
                  <a:srgbClr val="002060"/>
                </a:solidFill>
                <a:latin typeface="+mn-lt"/>
              </a:rPr>
              <a:t>Problem Substances of Greatest Concern for 18-25 Age Group, According to Key Informants: Connecticut CRS, 2020</a:t>
            </a:r>
          </a:p>
        </p:txBody>
      </p:sp>
      <p:pic>
        <p:nvPicPr>
          <p:cNvPr id="5" name="Picture 4" descr="CPES logo final 0228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560" y="183060"/>
            <a:ext cx="1076732" cy="53885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598948431"/>
              </p:ext>
            </p:extLst>
          </p:nvPr>
        </p:nvGraphicFramePr>
        <p:xfrm>
          <a:off x="289414" y="1238166"/>
          <a:ext cx="11480502" cy="5436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505136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E3953A6-9D7D-4178-830C-2D01244CB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897470"/>
              </p:ext>
            </p:extLst>
          </p:nvPr>
        </p:nvGraphicFramePr>
        <p:xfrm>
          <a:off x="2926080" y="782092"/>
          <a:ext cx="6574055" cy="539666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253339">
                  <a:extLst>
                    <a:ext uri="{9D8B030D-6E8A-4147-A177-3AD203B41FA5}">
                      <a16:colId xmlns:a16="http://schemas.microsoft.com/office/drawing/2014/main" val="2018844951"/>
                    </a:ext>
                  </a:extLst>
                </a:gridCol>
                <a:gridCol w="3320716">
                  <a:extLst>
                    <a:ext uri="{9D8B030D-6E8A-4147-A177-3AD203B41FA5}">
                      <a16:colId xmlns:a16="http://schemas.microsoft.com/office/drawing/2014/main" val="1446659381"/>
                    </a:ext>
                  </a:extLst>
                </a:gridCol>
              </a:tblGrid>
              <a:tr h="377753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18-25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129086"/>
                  </a:ext>
                </a:extLst>
              </a:tr>
              <a:tr h="3519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2017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42041926"/>
                  </a:ext>
                </a:extLst>
              </a:tr>
              <a:tr h="5736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Alcohol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Alcohol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48536874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Heroin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Marijuana</a:t>
                      </a:r>
                      <a:endParaRPr lang="en-US" sz="20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16233550"/>
                  </a:ext>
                </a:extLst>
              </a:tr>
              <a:tr h="5736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NMUPD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Vaping/ ENDS </a:t>
                      </a:r>
                      <a:endParaRPr lang="en-US" sz="20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37929054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Tobacco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NMUPD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77646689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Marijuana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Heroin/ Fentanyl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47011388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Cocaine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Tobacco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87628971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Cocaine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2">
                            <a:lumMod val="5000"/>
                            <a:lumOff val="95000"/>
                          </a:schemeClr>
                        </a:gs>
                        <a:gs pos="74000">
                          <a:schemeClr val="accent2">
                            <a:lumMod val="45000"/>
                            <a:lumOff val="55000"/>
                          </a:schemeClr>
                        </a:gs>
                        <a:gs pos="83000">
                          <a:schemeClr val="accent2">
                            <a:lumMod val="45000"/>
                            <a:lumOff val="55000"/>
                          </a:schemeClr>
                        </a:gs>
                        <a:gs pos="100000">
                          <a:schemeClr val="accent2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23724432"/>
                  </a:ext>
                </a:extLst>
              </a:tr>
            </a:tbl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2E135C7D-4EC0-4684-8E7F-A9FAF9813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479"/>
            <a:ext cx="9979617" cy="49594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+mn-lt"/>
              </a:rPr>
              <a:t>SEOW Substance Misuse Priority Rankings: 2017 vs. 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80B6F9-A111-4275-849C-ADCA95B390E6}"/>
              </a:ext>
            </a:extLst>
          </p:cNvPr>
          <p:cNvSpPr txBox="1"/>
          <p:nvPr/>
        </p:nvSpPr>
        <p:spPr>
          <a:xfrm>
            <a:off x="459656" y="6342057"/>
            <a:ext cx="6100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2060"/>
                </a:solidFill>
              </a:rPr>
              <a:t>*</a:t>
            </a:r>
            <a:r>
              <a:rPr lang="en-US" b="1" i="1" dirty="0">
                <a:solidFill>
                  <a:srgbClr val="002060"/>
                </a:solidFill>
              </a:rPr>
              <a:t>Vaping/ENDS as a prioritization choice was added in 2020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166003-3EEE-442F-94B0-A167E8B87E2E}"/>
              </a:ext>
            </a:extLst>
          </p:cNvPr>
          <p:cNvSpPr txBox="1"/>
          <p:nvPr/>
        </p:nvSpPr>
        <p:spPr>
          <a:xfrm>
            <a:off x="9053011" y="6342057"/>
            <a:ext cx="2490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2017 N= 12, 2020 N=15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317" y="201479"/>
            <a:ext cx="1017579" cy="49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134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8437" y="156522"/>
            <a:ext cx="10232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Magnitude, Impact, and Changeability of Substance Use, 18-25 Age Group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7573A578-96B2-4CAA-8B92-89C695119C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5691742"/>
              </p:ext>
            </p:extLst>
          </p:nvPr>
        </p:nvGraphicFramePr>
        <p:xfrm>
          <a:off x="478437" y="1036204"/>
          <a:ext cx="11454581" cy="5672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605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069646"/>
              </p:ext>
            </p:extLst>
          </p:nvPr>
        </p:nvGraphicFramePr>
        <p:xfrm>
          <a:off x="914400" y="1036204"/>
          <a:ext cx="10439400" cy="5172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2926" y="573202"/>
            <a:ext cx="11229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Rank of Priority Substances, 26-65 Age Group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60866" y="2429328"/>
            <a:ext cx="385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1563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451" y="183059"/>
            <a:ext cx="10120393" cy="886323"/>
          </a:xfrm>
        </p:spPr>
        <p:txBody>
          <a:bodyPr anchor="t">
            <a:noAutofit/>
          </a:bodyPr>
          <a:lstStyle/>
          <a:p>
            <a:pPr algn="ctr"/>
            <a:r>
              <a:rPr lang="en-US" sz="3000" b="1" dirty="0">
                <a:solidFill>
                  <a:srgbClr val="002060"/>
                </a:solidFill>
                <a:latin typeface="+mn-lt"/>
              </a:rPr>
              <a:t>Problem Substances of Greatest Concern for 26-65 Age Group, According to Key Informants: Connecticut CRS, 2020</a:t>
            </a:r>
          </a:p>
        </p:txBody>
      </p:sp>
      <p:pic>
        <p:nvPicPr>
          <p:cNvPr id="5" name="Picture 4" descr="CPES logo final 0228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560" y="183060"/>
            <a:ext cx="1076732" cy="53885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560388986"/>
              </p:ext>
            </p:extLst>
          </p:nvPr>
        </p:nvGraphicFramePr>
        <p:xfrm>
          <a:off x="289414" y="1238166"/>
          <a:ext cx="11704878" cy="5436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43401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E3953A6-9D7D-4178-830C-2D01244CB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436963"/>
              </p:ext>
            </p:extLst>
          </p:nvPr>
        </p:nvGraphicFramePr>
        <p:xfrm>
          <a:off x="3128211" y="834215"/>
          <a:ext cx="6140917" cy="534504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993617">
                  <a:extLst>
                    <a:ext uri="{9D8B030D-6E8A-4147-A177-3AD203B41FA5}">
                      <a16:colId xmlns:a16="http://schemas.microsoft.com/office/drawing/2014/main" val="4102410844"/>
                    </a:ext>
                  </a:extLst>
                </a:gridCol>
                <a:gridCol w="3147300">
                  <a:extLst>
                    <a:ext uri="{9D8B030D-6E8A-4147-A177-3AD203B41FA5}">
                      <a16:colId xmlns:a16="http://schemas.microsoft.com/office/drawing/2014/main" val="3246341080"/>
                    </a:ext>
                  </a:extLst>
                </a:gridCol>
              </a:tblGrid>
              <a:tr h="320817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26-65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129086"/>
                  </a:ext>
                </a:extLst>
              </a:tr>
              <a:tr h="3519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2017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42041926"/>
                  </a:ext>
                </a:extLst>
              </a:tr>
              <a:tr h="5736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Alcohol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Alcohol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48536874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NMUPD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Heroin/ Fentanyl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16233550"/>
                  </a:ext>
                </a:extLst>
              </a:tr>
              <a:tr h="5736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Heroin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NMUPD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37929054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Marijuana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Marijuana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77646689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Tobacco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Tobacco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47011388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Cocaine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Vaping/ ENDS</a:t>
                      </a:r>
                      <a:endParaRPr lang="en-US" sz="20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87628971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Cocaine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6">
                            <a:lumMod val="5000"/>
                            <a:lumOff val="95000"/>
                          </a:schemeClr>
                        </a:gs>
                        <a:gs pos="74000">
                          <a:schemeClr val="accent6">
                            <a:lumMod val="45000"/>
                            <a:lumOff val="55000"/>
                          </a:schemeClr>
                        </a:gs>
                        <a:gs pos="83000">
                          <a:schemeClr val="accent6">
                            <a:lumMod val="45000"/>
                            <a:lumOff val="55000"/>
                          </a:schemeClr>
                        </a:gs>
                        <a:gs pos="100000">
                          <a:schemeClr val="accent6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23724432"/>
                  </a:ext>
                </a:extLst>
              </a:tr>
            </a:tbl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2E135C7D-4EC0-4684-8E7F-A9FAF9813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479"/>
            <a:ext cx="9979617" cy="49594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+mn-lt"/>
              </a:rPr>
              <a:t>SEOW Substance Misuse Priority Rankings: 2017 vs. 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80B6F9-A111-4275-849C-ADCA95B390E6}"/>
              </a:ext>
            </a:extLst>
          </p:cNvPr>
          <p:cNvSpPr txBox="1"/>
          <p:nvPr/>
        </p:nvSpPr>
        <p:spPr>
          <a:xfrm>
            <a:off x="459656" y="6342057"/>
            <a:ext cx="6100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2060"/>
                </a:solidFill>
              </a:rPr>
              <a:t>*</a:t>
            </a:r>
            <a:r>
              <a:rPr lang="en-US" b="1" i="1" dirty="0">
                <a:solidFill>
                  <a:srgbClr val="002060"/>
                </a:solidFill>
              </a:rPr>
              <a:t>Vaping/ENDS as a prioritization choice was added in 2020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166003-3EEE-442F-94B0-A167E8B87E2E}"/>
              </a:ext>
            </a:extLst>
          </p:cNvPr>
          <p:cNvSpPr txBox="1"/>
          <p:nvPr/>
        </p:nvSpPr>
        <p:spPr>
          <a:xfrm>
            <a:off x="9053011" y="6342057"/>
            <a:ext cx="2490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2017 N= 12, 2020 N=15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317" y="201479"/>
            <a:ext cx="1017579" cy="49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204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6878" y="267303"/>
            <a:ext cx="98294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Magnitude, Impact, and Changeability of Substance Use, 26-65 Age Group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7573A578-96B2-4CAA-8B92-89C695119C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6715507"/>
              </p:ext>
            </p:extLst>
          </p:nvPr>
        </p:nvGraphicFramePr>
        <p:xfrm>
          <a:off x="478437" y="1036204"/>
          <a:ext cx="11454581" cy="5672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995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778842"/>
              </p:ext>
            </p:extLst>
          </p:nvPr>
        </p:nvGraphicFramePr>
        <p:xfrm>
          <a:off x="838199" y="1036203"/>
          <a:ext cx="10410372" cy="513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81263" y="179584"/>
            <a:ext cx="11229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>
                <a:solidFill>
                  <a:srgbClr val="002060"/>
                </a:solidFill>
              </a:rPr>
              <a:t>Rank of Priority Substances, 66+ Age Group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46298" y="2164666"/>
            <a:ext cx="481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1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61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953" y="183060"/>
            <a:ext cx="10244379" cy="886323"/>
          </a:xfrm>
        </p:spPr>
        <p:txBody>
          <a:bodyPr anchor="t">
            <a:noAutofit/>
          </a:bodyPr>
          <a:lstStyle/>
          <a:p>
            <a:pPr algn="ctr"/>
            <a:r>
              <a:rPr lang="en-US" sz="3000" b="1" dirty="0">
                <a:solidFill>
                  <a:srgbClr val="002060"/>
                </a:solidFill>
                <a:latin typeface="+mn-lt"/>
              </a:rPr>
              <a:t>Problem Substances of Greatest Concern for 66+ Age Group, According to Key Informants: Connecticut CRS, 2020</a:t>
            </a:r>
          </a:p>
        </p:txBody>
      </p:sp>
      <p:pic>
        <p:nvPicPr>
          <p:cNvPr id="5" name="Picture 4" descr="CPES logo final 0228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560" y="183060"/>
            <a:ext cx="1076732" cy="53885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653739167"/>
              </p:ext>
            </p:extLst>
          </p:nvPr>
        </p:nvGraphicFramePr>
        <p:xfrm>
          <a:off x="289414" y="1238166"/>
          <a:ext cx="11480502" cy="5436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86428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9849"/>
            <a:ext cx="10515600" cy="61126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+mn-lt"/>
              </a:rPr>
              <a:t>SEOW 2020 Prioritization: A Data-driven Process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838200" y="976394"/>
            <a:ext cx="5181600" cy="56258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CPES Data Presentation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2019 Epidemiological Profiles</a:t>
            </a:r>
          </a:p>
          <a:p>
            <a:pPr marL="0" indent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2060"/>
                </a:solidFill>
              </a:rPr>
              <a:t>State-level Data from:</a:t>
            </a:r>
          </a:p>
          <a:p>
            <a:r>
              <a:rPr lang="en-US" dirty="0">
                <a:solidFill>
                  <a:srgbClr val="002060"/>
                </a:solidFill>
              </a:rPr>
              <a:t>Data Haven</a:t>
            </a:r>
          </a:p>
          <a:p>
            <a:r>
              <a:rPr lang="en-US" dirty="0">
                <a:solidFill>
                  <a:srgbClr val="002060"/>
                </a:solidFill>
              </a:rPr>
              <a:t>DMHAS	</a:t>
            </a:r>
          </a:p>
          <a:p>
            <a:r>
              <a:rPr lang="en-US" dirty="0">
                <a:solidFill>
                  <a:srgbClr val="002060"/>
                </a:solidFill>
              </a:rPr>
              <a:t>DCP</a:t>
            </a:r>
          </a:p>
          <a:p>
            <a:r>
              <a:rPr lang="en-US" dirty="0">
                <a:solidFill>
                  <a:srgbClr val="002060"/>
                </a:solidFill>
              </a:rPr>
              <a:t>DESPP</a:t>
            </a:r>
          </a:p>
          <a:p>
            <a:r>
              <a:rPr lang="en-US" dirty="0">
                <a:solidFill>
                  <a:srgbClr val="002060"/>
                </a:solidFill>
              </a:rPr>
              <a:t>DOT</a:t>
            </a:r>
          </a:p>
          <a:p>
            <a:r>
              <a:rPr lang="en-US" dirty="0">
                <a:solidFill>
                  <a:srgbClr val="002060"/>
                </a:solidFill>
              </a:rPr>
              <a:t>DPH</a:t>
            </a:r>
          </a:p>
          <a:p>
            <a:r>
              <a:rPr lang="en-US" dirty="0">
                <a:solidFill>
                  <a:srgbClr val="002060"/>
                </a:solidFill>
              </a:rPr>
              <a:t>OCME</a:t>
            </a:r>
          </a:p>
          <a:p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019800" y="976394"/>
            <a:ext cx="5181600" cy="56258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</a:rPr>
              <a:t>National data from:</a:t>
            </a:r>
          </a:p>
          <a:p>
            <a:r>
              <a:rPr lang="en-US" sz="4000" dirty="0">
                <a:solidFill>
                  <a:srgbClr val="002060"/>
                </a:solidFill>
              </a:rPr>
              <a:t>SAMHSA		</a:t>
            </a:r>
          </a:p>
          <a:p>
            <a:r>
              <a:rPr lang="en-US" sz="4000" dirty="0">
                <a:solidFill>
                  <a:srgbClr val="002060"/>
                </a:solidFill>
              </a:rPr>
              <a:t>CDC</a:t>
            </a:r>
          </a:p>
          <a:p>
            <a:r>
              <a:rPr lang="en-US" sz="4000" dirty="0">
                <a:solidFill>
                  <a:srgbClr val="002060"/>
                </a:solidFill>
              </a:rPr>
              <a:t>DEA		</a:t>
            </a:r>
          </a:p>
          <a:p>
            <a:r>
              <a:rPr lang="en-US" sz="4000" dirty="0">
                <a:solidFill>
                  <a:srgbClr val="002060"/>
                </a:solidFill>
              </a:rPr>
              <a:t>DOJ</a:t>
            </a:r>
          </a:p>
          <a:p>
            <a:r>
              <a:rPr lang="en-US" sz="4000" dirty="0">
                <a:solidFill>
                  <a:srgbClr val="002060"/>
                </a:solidFill>
              </a:rPr>
              <a:t>NIA</a:t>
            </a:r>
          </a:p>
          <a:p>
            <a:r>
              <a:rPr lang="en-US" sz="4000" dirty="0">
                <a:solidFill>
                  <a:srgbClr val="002060"/>
                </a:solidFill>
              </a:rPr>
              <a:t>NIAAA		</a:t>
            </a:r>
          </a:p>
          <a:p>
            <a:r>
              <a:rPr lang="en-US" sz="4000" dirty="0">
                <a:solidFill>
                  <a:srgbClr val="002060"/>
                </a:solidFill>
              </a:rPr>
              <a:t>WHO</a:t>
            </a:r>
          </a:p>
          <a:p>
            <a:pPr marL="914400" lvl="2" indent="0">
              <a:buNone/>
            </a:pPr>
            <a:endParaRPr lang="en-US" sz="4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4000" b="1" dirty="0">
                <a:solidFill>
                  <a:srgbClr val="002060"/>
                </a:solidFill>
              </a:rPr>
              <a:t>Data Resources/Support:</a:t>
            </a:r>
          </a:p>
          <a:p>
            <a:r>
              <a:rPr lang="en-US" sz="4000" dirty="0">
                <a:solidFill>
                  <a:srgbClr val="002060"/>
                </a:solidFill>
              </a:rPr>
              <a:t>CT Data Collaborative</a:t>
            </a:r>
          </a:p>
          <a:p>
            <a:r>
              <a:rPr lang="en-US" sz="4000" dirty="0">
                <a:solidFill>
                  <a:srgbClr val="002060"/>
                </a:solidFill>
              </a:rPr>
              <a:t>CT Open Data Initiative (OPM)</a:t>
            </a:r>
          </a:p>
          <a:p>
            <a:r>
              <a:rPr lang="en-US" sz="4000" dirty="0">
                <a:solidFill>
                  <a:srgbClr val="002060"/>
                </a:solidFill>
              </a:rPr>
              <a:t>CT Clearinghouse</a:t>
            </a:r>
          </a:p>
          <a:p>
            <a:pPr marL="0" indent="0">
              <a:buNone/>
            </a:pPr>
            <a:endParaRPr lang="en-US" sz="3200" dirty="0">
              <a:solidFill>
                <a:srgbClr val="002060"/>
              </a:solidFill>
            </a:endParaRPr>
          </a:p>
          <a:p>
            <a:pPr lvl="2"/>
            <a:endParaRPr lang="en-US" sz="3200" dirty="0">
              <a:solidFill>
                <a:srgbClr val="002060"/>
              </a:solidFill>
            </a:endParaRPr>
          </a:p>
          <a:p>
            <a:pPr marL="914400" lvl="2" indent="0">
              <a:buNone/>
            </a:pPr>
            <a:endParaRPr lang="en-US" sz="3200" dirty="0">
              <a:solidFill>
                <a:srgbClr val="002060"/>
              </a:solidFill>
            </a:endParaRPr>
          </a:p>
          <a:p>
            <a:endParaRPr lang="en-US" sz="3200" dirty="0"/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186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E3953A6-9D7D-4178-830C-2D01244CB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760444"/>
              </p:ext>
            </p:extLst>
          </p:nvPr>
        </p:nvGraphicFramePr>
        <p:xfrm>
          <a:off x="2954956" y="821408"/>
          <a:ext cx="6891688" cy="538141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370150">
                  <a:extLst>
                    <a:ext uri="{9D8B030D-6E8A-4147-A177-3AD203B41FA5}">
                      <a16:colId xmlns:a16="http://schemas.microsoft.com/office/drawing/2014/main" val="3448938714"/>
                    </a:ext>
                  </a:extLst>
                </a:gridCol>
                <a:gridCol w="3521538">
                  <a:extLst>
                    <a:ext uri="{9D8B030D-6E8A-4147-A177-3AD203B41FA5}">
                      <a16:colId xmlns:a16="http://schemas.microsoft.com/office/drawing/2014/main" val="3208494786"/>
                    </a:ext>
                  </a:extLst>
                </a:gridCol>
              </a:tblGrid>
              <a:tr h="36249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66+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129086"/>
                  </a:ext>
                </a:extLst>
              </a:tr>
              <a:tr h="3519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2017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42041926"/>
                  </a:ext>
                </a:extLst>
              </a:tr>
              <a:tr h="5736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Alcohol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Alcohol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48536874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NMUPD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NMUPD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16233550"/>
                  </a:ext>
                </a:extLst>
              </a:tr>
              <a:tr h="5736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Tobacco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Tobacco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37929054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Marijuana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Heroin/ Fentanyl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77646689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Heroin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Marijuana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47011388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Cocaine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Vaping/</a:t>
                      </a:r>
                      <a:r>
                        <a:rPr lang="en-US" sz="2000" b="1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ENDS</a:t>
                      </a:r>
                      <a:endParaRPr lang="en-US" sz="20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87628971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Cocaine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3">
                            <a:lumMod val="5000"/>
                            <a:lumOff val="95000"/>
                          </a:schemeClr>
                        </a:gs>
                        <a:gs pos="74000">
                          <a:schemeClr val="accent3">
                            <a:lumMod val="45000"/>
                            <a:lumOff val="55000"/>
                          </a:schemeClr>
                        </a:gs>
                        <a:gs pos="83000">
                          <a:schemeClr val="accent3">
                            <a:lumMod val="45000"/>
                            <a:lumOff val="55000"/>
                          </a:schemeClr>
                        </a:gs>
                        <a:gs pos="100000">
                          <a:schemeClr val="accent3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23724432"/>
                  </a:ext>
                </a:extLst>
              </a:tr>
            </a:tbl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2E135C7D-4EC0-4684-8E7F-A9FAF9813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479"/>
            <a:ext cx="9979617" cy="49594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+mn-lt"/>
              </a:rPr>
              <a:t>SEOW Substance Misuse Priority Rankings: 2017 vs. 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80B6F9-A111-4275-849C-ADCA95B390E6}"/>
              </a:ext>
            </a:extLst>
          </p:cNvPr>
          <p:cNvSpPr txBox="1"/>
          <p:nvPr/>
        </p:nvSpPr>
        <p:spPr>
          <a:xfrm>
            <a:off x="459656" y="6342057"/>
            <a:ext cx="6100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2060"/>
                </a:solidFill>
              </a:rPr>
              <a:t>*</a:t>
            </a:r>
            <a:r>
              <a:rPr lang="en-US" b="1" i="1" dirty="0">
                <a:solidFill>
                  <a:srgbClr val="002060"/>
                </a:solidFill>
              </a:rPr>
              <a:t>Vaping/ENDS as a prioritization choice was added in 2020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166003-3EEE-442F-94B0-A167E8B87E2E}"/>
              </a:ext>
            </a:extLst>
          </p:cNvPr>
          <p:cNvSpPr txBox="1"/>
          <p:nvPr/>
        </p:nvSpPr>
        <p:spPr>
          <a:xfrm>
            <a:off x="9053011" y="6342057"/>
            <a:ext cx="2490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2017 N= 12, 2020 N=15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317" y="201479"/>
            <a:ext cx="1017579" cy="49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938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9802" y="158815"/>
            <a:ext cx="101859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Magnitude, Impact, and Changeability of Substance Use, 66+ Age Group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7573A578-96B2-4CAA-8B92-89C695119C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7930072"/>
              </p:ext>
            </p:extLst>
          </p:nvPr>
        </p:nvGraphicFramePr>
        <p:xfrm>
          <a:off x="216977" y="1036204"/>
          <a:ext cx="11716042" cy="5566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189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42FAD1B-9F81-406A-92BF-69E50B88159F}"/>
              </a:ext>
            </a:extLst>
          </p:cNvPr>
          <p:cNvSpPr txBox="1"/>
          <p:nvPr/>
        </p:nvSpPr>
        <p:spPr>
          <a:xfrm>
            <a:off x="681925" y="232612"/>
            <a:ext cx="99344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How well do your substance priority rankings align with the priorities of the agency/organization you represent?</a:t>
            </a: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7D3ACF64-8131-46EE-92DF-50156E2818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4992369"/>
              </p:ext>
            </p:extLst>
          </p:nvPr>
        </p:nvGraphicFramePr>
        <p:xfrm>
          <a:off x="681925" y="1642820"/>
          <a:ext cx="10678333" cy="4602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1CF3968-8D8C-4442-A1E7-0E34ED2E1509}"/>
              </a:ext>
            </a:extLst>
          </p:cNvPr>
          <p:cNvSpPr txBox="1"/>
          <p:nvPr/>
        </p:nvSpPr>
        <p:spPr>
          <a:xfrm>
            <a:off x="1657900" y="6418651"/>
            <a:ext cx="129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Not at All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941C28-917C-4C87-8E14-66FA54EA55E4}"/>
              </a:ext>
            </a:extLst>
          </p:cNvPr>
          <p:cNvSpPr txBox="1"/>
          <p:nvPr/>
        </p:nvSpPr>
        <p:spPr>
          <a:xfrm>
            <a:off x="5647386" y="6418651"/>
            <a:ext cx="129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Somewhat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897163-15AC-45C7-ACAD-A9D11CE9E359}"/>
              </a:ext>
            </a:extLst>
          </p:cNvPr>
          <p:cNvSpPr txBox="1"/>
          <p:nvPr/>
        </p:nvSpPr>
        <p:spPr>
          <a:xfrm>
            <a:off x="9853849" y="6418651"/>
            <a:ext cx="12974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Very Well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0333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4130"/>
            <a:ext cx="10515600" cy="71975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+mn-lt"/>
              </a:rPr>
              <a:t>The 2020 SEOW Prioritization: Now What?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4956"/>
            <a:ext cx="10515600" cy="4972007"/>
          </a:xfrm>
        </p:spPr>
        <p:txBody>
          <a:bodyPr>
            <a:normAutofit lnSpcReduction="10000"/>
          </a:bodyPr>
          <a:lstStyle/>
          <a:p>
            <a:r>
              <a:rPr lang="en-US" sz="3200" i="1" dirty="0">
                <a:solidFill>
                  <a:srgbClr val="002060"/>
                </a:solidFill>
              </a:rPr>
              <a:t>Do prioritization results fit with priorities of the rest of the SEOW membership?</a:t>
            </a:r>
          </a:p>
          <a:p>
            <a:pPr lvl="1"/>
            <a:r>
              <a:rPr lang="en-US" sz="2800" i="1" dirty="0">
                <a:solidFill>
                  <a:srgbClr val="002060"/>
                </a:solidFill>
              </a:rPr>
              <a:t>Member agencies who did not participate?</a:t>
            </a:r>
          </a:p>
          <a:p>
            <a:pPr lvl="1"/>
            <a:r>
              <a:rPr lang="en-US" sz="2800" i="1" dirty="0">
                <a:solidFill>
                  <a:srgbClr val="002060"/>
                </a:solidFill>
              </a:rPr>
              <a:t>DMHAS’ existing priorities? 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en-US" sz="3200" i="1" dirty="0">
                <a:solidFill>
                  <a:srgbClr val="002060"/>
                </a:solidFill>
              </a:rPr>
              <a:t>What is the state’s capacity and readiness to address priorities?</a:t>
            </a:r>
            <a:endParaRPr lang="en-US" sz="3200" dirty="0">
              <a:solidFill>
                <a:srgbClr val="002060"/>
              </a:solidFill>
            </a:endParaRPr>
          </a:p>
          <a:p>
            <a:pPr lvl="1"/>
            <a:r>
              <a:rPr lang="en-US" sz="2800" i="1" dirty="0">
                <a:solidFill>
                  <a:srgbClr val="002060"/>
                </a:solidFill>
              </a:rPr>
              <a:t>In what ways can state’s capacity be increased?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en-US" sz="3200" i="1" dirty="0">
                <a:solidFill>
                  <a:srgbClr val="002060"/>
                </a:solidFill>
              </a:rPr>
              <a:t>Next steps for DMHAS, CPES, and the SEOW?</a:t>
            </a:r>
          </a:p>
          <a:p>
            <a:pPr lvl="1"/>
            <a:r>
              <a:rPr lang="en-US" sz="2800" i="1" dirty="0">
                <a:solidFill>
                  <a:srgbClr val="002060"/>
                </a:solidFill>
              </a:rPr>
              <a:t>How will DMHAS use the prioritization data?</a:t>
            </a:r>
          </a:p>
          <a:p>
            <a:pPr lvl="1"/>
            <a:r>
              <a:rPr lang="en-US" sz="2800" i="1" dirty="0">
                <a:solidFill>
                  <a:srgbClr val="002060"/>
                </a:solidFill>
              </a:rPr>
              <a:t>How can CPES expand data resources to address these priorities? </a:t>
            </a:r>
          </a:p>
          <a:p>
            <a:pPr lvl="1"/>
            <a:r>
              <a:rPr lang="en-US" sz="2800" i="1" dirty="0">
                <a:solidFill>
                  <a:srgbClr val="002060"/>
                </a:solidFill>
              </a:rPr>
              <a:t>How can the SEOW participate in prioritization next steps? </a:t>
            </a:r>
            <a:endParaRPr lang="en-US" sz="2800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pic>
        <p:nvPicPr>
          <p:cNvPr id="5" name="Picture 4" descr="CPES logo final 02281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560" y="183060"/>
            <a:ext cx="1076732" cy="5388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6106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383" y="365125"/>
            <a:ext cx="9790544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+mn-lt"/>
              </a:rPr>
              <a:t>Next Steps: Building Connecticut’s Data Capacity for Mental Health Promotion: </a:t>
            </a:r>
            <a:br>
              <a:rPr lang="en-US" sz="3200" b="1" dirty="0" smtClean="0">
                <a:solidFill>
                  <a:srgbClr val="002060"/>
                </a:solidFill>
                <a:latin typeface="+mn-lt"/>
              </a:rPr>
            </a:br>
            <a:r>
              <a:rPr lang="en-US" sz="3200" b="1" dirty="0" smtClean="0">
                <a:solidFill>
                  <a:srgbClr val="002060"/>
                </a:solidFill>
                <a:latin typeface="+mn-lt"/>
              </a:rPr>
              <a:t>CDC ACES Prevention Data to Action Grant (PACE:D2A)</a:t>
            </a:r>
            <a:endParaRPr lang="en-US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18" y="1856509"/>
            <a:ext cx="10688782" cy="4461164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CDC Cooperative Agreement grant opportunity</a:t>
            </a:r>
          </a:p>
          <a:p>
            <a:r>
              <a:rPr lang="en-US" sz="3200" dirty="0">
                <a:solidFill>
                  <a:srgbClr val="002060"/>
                </a:solidFill>
              </a:rPr>
              <a:t>$500,000 per annum, 3 years</a:t>
            </a:r>
          </a:p>
          <a:p>
            <a:r>
              <a:rPr lang="en-US" sz="3200" dirty="0">
                <a:solidFill>
                  <a:srgbClr val="002060"/>
                </a:solidFill>
              </a:rPr>
              <a:t>Two primary goals: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Enhance or build state-level surveillance infrastructure for the collection, analysis and application of ACE data to inform statewide ACE prevention activities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Support implementation of data-driven, comprehensive, evidence-based ACE primary prevention strategies</a:t>
            </a:r>
          </a:p>
          <a:p>
            <a:r>
              <a:rPr lang="en-US" sz="3200" dirty="0">
                <a:solidFill>
                  <a:srgbClr val="002060"/>
                </a:solidFill>
              </a:rPr>
              <a:t>Three required foci: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Enhance/build the data infrastructure for ACE-related data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Implementation evidence-based primary ACE prevention strategies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Conduct data to action activities to continue to assess surveillance and primary </a:t>
            </a:r>
            <a:r>
              <a:rPr lang="en-US" dirty="0" smtClean="0">
                <a:solidFill>
                  <a:srgbClr val="002060"/>
                </a:solidFill>
              </a:rPr>
              <a:t>prevention needs </a:t>
            </a:r>
            <a:r>
              <a:rPr lang="en-US" dirty="0">
                <a:solidFill>
                  <a:srgbClr val="002060"/>
                </a:solidFill>
              </a:rPr>
              <a:t>and adjust activities over time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9498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1534" y="357039"/>
            <a:ext cx="5738091" cy="73285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+mn-lt"/>
              </a:rPr>
              <a:t>PACE:D2A Required Elements</a:t>
            </a:r>
            <a:endParaRPr lang="en-US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475" y="1246909"/>
            <a:ext cx="11236210" cy="529686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Partner with the state entity that administers the YRBS with ACE questions for 2021</a:t>
            </a:r>
            <a:endParaRPr lang="en-US" sz="3200" dirty="0">
              <a:solidFill>
                <a:srgbClr val="002060"/>
              </a:solidFill>
            </a:endParaRPr>
          </a:p>
          <a:p>
            <a:r>
              <a:rPr lang="en-US" sz="3200" dirty="0" smtClean="0">
                <a:solidFill>
                  <a:srgbClr val="002060"/>
                </a:solidFill>
              </a:rPr>
              <a:t>Collect, analyze, synthesize state and community level ACE data, including social determinants of health</a:t>
            </a:r>
            <a:endParaRPr lang="en-US" sz="3200" dirty="0">
              <a:solidFill>
                <a:srgbClr val="002060"/>
              </a:solidFill>
            </a:endParaRPr>
          </a:p>
          <a:p>
            <a:r>
              <a:rPr lang="en-US" sz="3200" dirty="0" smtClean="0">
                <a:solidFill>
                  <a:srgbClr val="002060"/>
                </a:solidFill>
              </a:rPr>
              <a:t>Produce annual state data profiles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Disseminate findings to key stakeholders at state and local levels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Enhance an existing state action plan to support ACE prevention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Implement 2+ core primary prevention strategies 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Leverage multi-sector partnerships and resources focused on ACE prevention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530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3572" y="206489"/>
            <a:ext cx="6744855" cy="66278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+mn-lt"/>
              </a:rPr>
              <a:t>Adverse Childhood Experiences (ACEs)</a:t>
            </a:r>
            <a:endParaRPr lang="en-US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3782"/>
            <a:ext cx="10515600" cy="516312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Preventable, potentially traumatic events that occur in childhood: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Abuse or n</a:t>
            </a:r>
            <a:r>
              <a:rPr lang="en-US" sz="3200" dirty="0" smtClean="0">
                <a:solidFill>
                  <a:srgbClr val="002060"/>
                </a:solidFill>
              </a:rPr>
              <a:t>eglect (emotional or physical)</a:t>
            </a:r>
            <a:endParaRPr lang="en-US" sz="3200" dirty="0" smtClean="0">
              <a:solidFill>
                <a:srgbClr val="002060"/>
              </a:solidFill>
            </a:endParaRP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Experiencing or witnessing violence in the home or community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Having a family member attempt or die by suicide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Growing up in a household with substance use or a mental health problem</a:t>
            </a:r>
          </a:p>
          <a:p>
            <a:pPr lvl="1"/>
            <a:r>
              <a:rPr lang="en-US" sz="3200" dirty="0" smtClean="0">
                <a:solidFill>
                  <a:srgbClr val="002060"/>
                </a:solidFill>
              </a:rPr>
              <a:t>Family instability due to parental separation/divorce or incarceration of a member of the household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0850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5875" y="430929"/>
            <a:ext cx="3715327" cy="63125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+mn-lt"/>
              </a:rPr>
              <a:t>CT PACE Application</a:t>
            </a:r>
            <a:endParaRPr lang="en-US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355" y="1163782"/>
            <a:ext cx="11184369" cy="537998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OEC with DCF, DMHAS and DPH</a:t>
            </a:r>
            <a:endParaRPr lang="en-US" sz="3200" dirty="0">
              <a:solidFill>
                <a:srgbClr val="002060"/>
              </a:solidFill>
            </a:endParaRPr>
          </a:p>
          <a:p>
            <a:r>
              <a:rPr lang="en-US" sz="3200" dirty="0" smtClean="0">
                <a:solidFill>
                  <a:srgbClr val="002060"/>
                </a:solidFill>
              </a:rPr>
              <a:t>MOU with DPH for 2021 YRBS 8- item ACE module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Children’s Behavioral Health Plan (Plan 4 Children)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Plan for Children Implementation Advisory Board (IAB)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sz="3200" b="1" dirty="0" smtClean="0">
                <a:solidFill>
                  <a:srgbClr val="002060"/>
                </a:solidFill>
              </a:rPr>
              <a:t>SEOW/CPES role: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Identify, collect, analyze, synthesize and disseminate ACE data 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Landscape analysis of existing ACE prevention resources and strategies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ACEs Workgroup</a:t>
            </a:r>
          </a:p>
          <a:p>
            <a:pPr lvl="1"/>
            <a:r>
              <a:rPr lang="en-US" b="1" dirty="0" smtClean="0">
                <a:solidFill>
                  <a:srgbClr val="002060"/>
                </a:solidFill>
              </a:rPr>
              <a:t>Monitor ACE data over time</a:t>
            </a:r>
            <a:endParaRPr lang="en-US" b="1" dirty="0">
              <a:solidFill>
                <a:srgbClr val="002060"/>
              </a:solidFill>
            </a:endParaRPr>
          </a:p>
          <a:p>
            <a:r>
              <a:rPr lang="en-US" sz="3200" dirty="0" smtClean="0">
                <a:solidFill>
                  <a:srgbClr val="002060"/>
                </a:solidFill>
              </a:rPr>
              <a:t>Evaluation by UConn School of Social Work</a:t>
            </a:r>
            <a:endParaRPr lang="en-US" sz="3200" dirty="0">
              <a:solidFill>
                <a:srgbClr val="002060"/>
              </a:solidFill>
            </a:endParaRPr>
          </a:p>
          <a:p>
            <a:pPr lvl="1"/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2269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058" y="466725"/>
            <a:ext cx="7382164" cy="64163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+mn-lt"/>
              </a:rPr>
              <a:t>CT PACE Application: Prevention Strategies</a:t>
            </a:r>
            <a:endParaRPr lang="en-US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96" y="1394691"/>
            <a:ext cx="11404688" cy="520007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3200" dirty="0" smtClean="0">
                <a:solidFill>
                  <a:srgbClr val="002060"/>
                </a:solidFill>
              </a:rPr>
              <a:t>Strengthen economic supports:</a:t>
            </a:r>
          </a:p>
          <a:p>
            <a:pPr lvl="2"/>
            <a:r>
              <a:rPr lang="en-US" sz="2400" dirty="0">
                <a:solidFill>
                  <a:srgbClr val="002060"/>
                </a:solidFill>
              </a:rPr>
              <a:t>Earned Income Tax Credits (EITC) training for high-risk families receiving home care and early childhood intervention services to increase EITC uptake </a:t>
            </a:r>
          </a:p>
          <a:p>
            <a:pPr lvl="2"/>
            <a:r>
              <a:rPr lang="en-US" sz="2400" dirty="0">
                <a:solidFill>
                  <a:srgbClr val="002060"/>
                </a:solidFill>
              </a:rPr>
              <a:t>Collaborate with United Way 211 to provide public awareness campaign on </a:t>
            </a:r>
            <a:r>
              <a:rPr lang="en-US" sz="2400" dirty="0" smtClean="0">
                <a:solidFill>
                  <a:srgbClr val="002060"/>
                </a:solidFill>
              </a:rPr>
              <a:t>EITC</a:t>
            </a:r>
          </a:p>
          <a:p>
            <a:pPr marL="228600" lvl="1">
              <a:spcBef>
                <a:spcPts val="1000"/>
              </a:spcBef>
            </a:pPr>
            <a:r>
              <a:rPr lang="en-US" sz="3200" dirty="0" smtClean="0">
                <a:solidFill>
                  <a:srgbClr val="002060"/>
                </a:solidFill>
              </a:rPr>
              <a:t>Social media campaign to promote social norms for safety and mental health (including elements of Gizmo’s </a:t>
            </a:r>
            <a:r>
              <a:rPr lang="en-US" sz="3200" dirty="0" err="1" smtClean="0">
                <a:solidFill>
                  <a:srgbClr val="002060"/>
                </a:solidFill>
              </a:rPr>
              <a:t>Pawesome</a:t>
            </a:r>
            <a:r>
              <a:rPr lang="en-US" sz="3200" dirty="0" smtClean="0">
                <a:solidFill>
                  <a:srgbClr val="002060"/>
                </a:solidFill>
              </a:rPr>
              <a:t> Guide to Mental Health)</a:t>
            </a:r>
          </a:p>
          <a:p>
            <a:pPr marL="228600" lvl="1">
              <a:spcBef>
                <a:spcPts val="1000"/>
              </a:spcBef>
            </a:pPr>
            <a:r>
              <a:rPr lang="en-US" sz="3200" dirty="0">
                <a:solidFill>
                  <a:srgbClr val="002060"/>
                </a:solidFill>
              </a:rPr>
              <a:t>Teach skills of social-emotional learning to </a:t>
            </a:r>
            <a:r>
              <a:rPr lang="en-US" sz="3200" dirty="0" smtClean="0">
                <a:solidFill>
                  <a:srgbClr val="002060"/>
                </a:solidFill>
              </a:rPr>
              <a:t>families receiving </a:t>
            </a:r>
            <a:r>
              <a:rPr lang="en-US" sz="3200" dirty="0">
                <a:solidFill>
                  <a:srgbClr val="002060"/>
                </a:solidFill>
              </a:rPr>
              <a:t>home visiting </a:t>
            </a:r>
            <a:r>
              <a:rPr lang="en-US" sz="3200" dirty="0" smtClean="0">
                <a:solidFill>
                  <a:srgbClr val="002060"/>
                </a:solidFill>
              </a:rPr>
              <a:t>services</a:t>
            </a:r>
          </a:p>
          <a:p>
            <a:pPr marL="228600" lvl="1">
              <a:spcBef>
                <a:spcPts val="1000"/>
              </a:spcBef>
            </a:pPr>
            <a:r>
              <a:rPr lang="en-US" sz="3200" dirty="0" smtClean="0">
                <a:solidFill>
                  <a:srgbClr val="002060"/>
                </a:solidFill>
              </a:rPr>
              <a:t>Inter-agency trauma-informed training for providers who work with families (CHDI)</a:t>
            </a:r>
          </a:p>
          <a:p>
            <a:pPr marL="228600" lvl="1">
              <a:spcBef>
                <a:spcPts val="1000"/>
              </a:spcBef>
            </a:pPr>
            <a:endParaRPr lang="en-US" sz="3200" dirty="0" smtClean="0">
              <a:solidFill>
                <a:srgbClr val="002060"/>
              </a:solidFill>
            </a:endParaRPr>
          </a:p>
          <a:p>
            <a:pPr marL="228600" lvl="1">
              <a:spcBef>
                <a:spcPts val="1000"/>
              </a:spcBef>
            </a:pP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2334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0385" y="466726"/>
            <a:ext cx="6301509" cy="63240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+mn-lt"/>
              </a:rPr>
              <a:t>CT PACE Application: Data to Action</a:t>
            </a:r>
            <a:endParaRPr lang="en-US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96" y="1422400"/>
            <a:ext cx="11404688" cy="475456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3200" dirty="0" smtClean="0">
                <a:solidFill>
                  <a:srgbClr val="002060"/>
                </a:solidFill>
              </a:rPr>
              <a:t>ACE Workgroup reporting to IAB</a:t>
            </a:r>
          </a:p>
          <a:p>
            <a:pPr marL="228600" lvl="1">
              <a:spcBef>
                <a:spcPts val="1000"/>
              </a:spcBef>
            </a:pPr>
            <a:r>
              <a:rPr lang="en-US" sz="3200" dirty="0" smtClean="0">
                <a:solidFill>
                  <a:srgbClr val="002060"/>
                </a:solidFill>
              </a:rPr>
              <a:t>IAB recommendations to the State Legislature re: legislative agenda and policies to prevent/mitigate ACEs</a:t>
            </a:r>
          </a:p>
          <a:p>
            <a:pPr marL="228600" lvl="1">
              <a:spcBef>
                <a:spcPts val="1000"/>
              </a:spcBef>
            </a:pPr>
            <a:r>
              <a:rPr lang="en-US" sz="3200" dirty="0" smtClean="0">
                <a:solidFill>
                  <a:srgbClr val="002060"/>
                </a:solidFill>
              </a:rPr>
              <a:t>Increase use, access and sharing of ACE data among partners</a:t>
            </a:r>
          </a:p>
          <a:p>
            <a:pPr marL="228600" lvl="1">
              <a:spcBef>
                <a:spcPts val="1000"/>
              </a:spcBef>
            </a:pPr>
            <a:r>
              <a:rPr lang="en-US" sz="3200" dirty="0" smtClean="0">
                <a:solidFill>
                  <a:srgbClr val="002060"/>
                </a:solidFill>
              </a:rPr>
              <a:t>Increase awareness and understanding of disparate burdens of ACEs</a:t>
            </a:r>
          </a:p>
          <a:p>
            <a:pPr marL="228600" lvl="1">
              <a:spcBef>
                <a:spcPts val="1000"/>
              </a:spcBef>
            </a:pPr>
            <a:r>
              <a:rPr lang="en-US" sz="3200" dirty="0" smtClean="0">
                <a:solidFill>
                  <a:srgbClr val="002060"/>
                </a:solidFill>
              </a:rPr>
              <a:t>Increase awareness of effective prevention strategies</a:t>
            </a:r>
          </a:p>
          <a:p>
            <a:pPr marL="228600" lvl="1">
              <a:spcBef>
                <a:spcPts val="1000"/>
              </a:spcBef>
            </a:pPr>
            <a:r>
              <a:rPr lang="en-US" sz="3200" dirty="0" smtClean="0">
                <a:solidFill>
                  <a:srgbClr val="002060"/>
                </a:solidFill>
              </a:rPr>
              <a:t>Monitor outcomes of primary prevention strategies</a:t>
            </a:r>
          </a:p>
          <a:p>
            <a:pPr marL="228600" lvl="1">
              <a:spcBef>
                <a:spcPts val="1000"/>
              </a:spcBef>
            </a:pPr>
            <a:endParaRPr lang="en-US" sz="3200" dirty="0" smtClean="0">
              <a:solidFill>
                <a:srgbClr val="002060"/>
              </a:solidFill>
            </a:endParaRPr>
          </a:p>
          <a:p>
            <a:pPr marL="228600" lvl="1">
              <a:spcBef>
                <a:spcPts val="1000"/>
              </a:spcBef>
            </a:pPr>
            <a:endParaRPr lang="en-US" sz="3200" dirty="0" smtClean="0">
              <a:solidFill>
                <a:srgbClr val="002060"/>
              </a:solidFill>
            </a:endParaRPr>
          </a:p>
          <a:p>
            <a:pPr marL="228600" lvl="1">
              <a:spcBef>
                <a:spcPts val="1000"/>
              </a:spcBef>
            </a:pPr>
            <a:endParaRPr lang="en-US" sz="3200" dirty="0" smtClean="0">
              <a:solidFill>
                <a:srgbClr val="002060"/>
              </a:solidFill>
            </a:endParaRPr>
          </a:p>
          <a:p>
            <a:pPr marL="228600" lvl="1">
              <a:spcBef>
                <a:spcPts val="1000"/>
              </a:spcBef>
            </a:pP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11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908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+mn-lt"/>
              </a:rPr>
              <a:t>SEOW Prioritization of Substances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4645"/>
            <a:ext cx="10515600" cy="435133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Prioritization was undertaken to support DMHAS prevention planning</a:t>
            </a:r>
          </a:p>
          <a:p>
            <a:r>
              <a:rPr lang="en-US" sz="3200" dirty="0">
                <a:solidFill>
                  <a:srgbClr val="002060"/>
                </a:solidFill>
              </a:rPr>
              <a:t>Members participated in an online survey, based on substance data presented by UCHC CPES, and epidemiological profiles distributed to respondents</a:t>
            </a:r>
          </a:p>
          <a:p>
            <a:r>
              <a:rPr lang="en-US" sz="3200" dirty="0">
                <a:solidFill>
                  <a:srgbClr val="002060"/>
                </a:solidFill>
              </a:rPr>
              <a:t>Prioritization based on magnitude, impact, and changeability</a:t>
            </a:r>
          </a:p>
          <a:p>
            <a:r>
              <a:rPr lang="en-US" sz="3200" dirty="0">
                <a:solidFill>
                  <a:srgbClr val="002060"/>
                </a:solidFill>
              </a:rPr>
              <a:t>12-17, 18-25, 26-65, and 66+ age groups</a:t>
            </a:r>
          </a:p>
          <a:p>
            <a:r>
              <a:rPr lang="en-US" sz="3200" dirty="0">
                <a:solidFill>
                  <a:srgbClr val="002060"/>
                </a:solidFill>
              </a:rPr>
              <a:t>15 members completed the survey</a:t>
            </a:r>
          </a:p>
        </p:txBody>
      </p:sp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3615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3345" y="383598"/>
            <a:ext cx="5957454" cy="623166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+mn-lt"/>
              </a:rPr>
              <a:t>ACE Indicators Currently Accessible</a:t>
            </a:r>
            <a:endParaRPr lang="en-US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558" y="1126836"/>
            <a:ext cx="5502442" cy="5370217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BRFSS adult ACES data</a:t>
            </a:r>
            <a:endParaRPr lang="en-US" sz="3200" dirty="0">
              <a:solidFill>
                <a:srgbClr val="002060"/>
              </a:solidFill>
            </a:endParaRPr>
          </a:p>
          <a:p>
            <a:r>
              <a:rPr lang="en-US" sz="3200" dirty="0" smtClean="0">
                <a:solidFill>
                  <a:srgbClr val="002060"/>
                </a:solidFill>
              </a:rPr>
              <a:t>NSCH module for children experiencing ACEs 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Child abuse/neglect allegations 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YRBS ACEs module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YRBS resilience/protective factors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ACS household data (single- parent head, poverty, median income, cost-burdened)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39486" y="1126836"/>
            <a:ext cx="5197643" cy="5173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UCR juvenile arrests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Mobile crisis call volume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Adult substance abuse treatment admissions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Adult mental health treatment admissions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Children’s behavioral health treatment admissions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Community Wellbeing Survey SODH data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8382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7945" y="187101"/>
            <a:ext cx="8047182" cy="701558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+mn-lt"/>
              </a:rPr>
              <a:t>ACE Indicators to be Leveraged/Collected/Shared</a:t>
            </a:r>
            <a:endParaRPr lang="en-US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558" y="1572126"/>
            <a:ext cx="5502442" cy="492492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2060"/>
                </a:solidFill>
              </a:rPr>
              <a:t>Homicide/suicide deaths of parent/caregivers</a:t>
            </a:r>
            <a:endParaRPr lang="en-US" sz="3200" dirty="0">
              <a:solidFill>
                <a:srgbClr val="002060"/>
              </a:solidFill>
            </a:endParaRPr>
          </a:p>
          <a:p>
            <a:r>
              <a:rPr lang="en-US" sz="3200" dirty="0" smtClean="0">
                <a:solidFill>
                  <a:srgbClr val="002060"/>
                </a:solidFill>
              </a:rPr>
              <a:t>Child injury-related ED visits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Incarcerated adults with children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Children’s behavioral health treatment admissions</a:t>
            </a:r>
          </a:p>
          <a:p>
            <a:r>
              <a:rPr lang="en-US" sz="3200" dirty="0" smtClean="0">
                <a:solidFill>
                  <a:srgbClr val="002060"/>
                </a:solidFill>
              </a:rPr>
              <a:t>Domestic/family violence arrests/reports</a:t>
            </a:r>
          </a:p>
          <a:p>
            <a:endParaRPr lang="en-US" sz="3200" dirty="0" smtClean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54760" y="1572126"/>
            <a:ext cx="5197643" cy="1115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2060"/>
                </a:solidFill>
              </a:rPr>
              <a:t>Others?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0323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635"/>
            <a:ext cx="10515600" cy="1043709"/>
          </a:xfrm>
        </p:spPr>
        <p:txBody>
          <a:bodyPr>
            <a:normAutofit/>
          </a:bodyPr>
          <a:lstStyle/>
          <a:p>
            <a:pPr algn="ctr"/>
            <a:r>
              <a:rPr lang="en-US" b="1" i="1" dirty="0" smtClean="0">
                <a:solidFill>
                  <a:srgbClr val="002060"/>
                </a:solidFill>
                <a:latin typeface="+mn-lt"/>
              </a:rPr>
              <a:t>Thank you for joining us!</a:t>
            </a:r>
            <a:endParaRPr lang="en-US" b="1" i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81745"/>
            <a:ext cx="10515600" cy="3295218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>
                <a:solidFill>
                  <a:srgbClr val="002060"/>
                </a:solidFill>
              </a:rPr>
              <a:t>Next </a:t>
            </a:r>
            <a:r>
              <a:rPr lang="en-US" sz="3600" b="1" dirty="0" smtClean="0">
                <a:solidFill>
                  <a:srgbClr val="002060"/>
                </a:solidFill>
              </a:rPr>
              <a:t>SEOW meetings</a:t>
            </a:r>
            <a:r>
              <a:rPr lang="en-US" sz="3600" b="1" dirty="0">
                <a:solidFill>
                  <a:srgbClr val="002060"/>
                </a:solidFill>
              </a:rPr>
              <a:t>:</a:t>
            </a:r>
            <a:endParaRPr lang="en-US" sz="3600" dirty="0">
              <a:solidFill>
                <a:srgbClr val="002060"/>
              </a:solidFill>
            </a:endParaRPr>
          </a:p>
          <a:p>
            <a:pPr algn="ctr"/>
            <a:r>
              <a:rPr lang="en-US" sz="3600" b="1" dirty="0">
                <a:solidFill>
                  <a:srgbClr val="002060"/>
                </a:solidFill>
              </a:rPr>
              <a:t>Wednesday, September 16, 2020, 10 </a:t>
            </a:r>
            <a:r>
              <a:rPr lang="en-US" sz="3600" b="1" dirty="0" smtClean="0">
                <a:solidFill>
                  <a:srgbClr val="002060"/>
                </a:solidFill>
              </a:rPr>
              <a:t>am</a:t>
            </a:r>
            <a:endParaRPr lang="en-US" sz="3600" dirty="0">
              <a:solidFill>
                <a:srgbClr val="002060"/>
              </a:solidFill>
            </a:endParaRPr>
          </a:p>
          <a:p>
            <a:pPr algn="ctr"/>
            <a:r>
              <a:rPr lang="en-US" sz="3600" b="1" dirty="0">
                <a:solidFill>
                  <a:srgbClr val="002060"/>
                </a:solidFill>
              </a:rPr>
              <a:t>Wednesday, December 16, 2020, 10 am</a:t>
            </a:r>
            <a:endParaRPr lang="en-US" sz="36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35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+mn-lt"/>
              </a:rPr>
              <a:t>Respondents considered: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3558" y="1572126"/>
            <a:ext cx="5502442" cy="4924927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rgbClr val="002060"/>
                </a:solidFill>
              </a:rPr>
              <a:t>Consumption, use data </a:t>
            </a:r>
          </a:p>
          <a:p>
            <a:r>
              <a:rPr lang="en-US" sz="3200" dirty="0">
                <a:solidFill>
                  <a:srgbClr val="002060"/>
                </a:solidFill>
              </a:rPr>
              <a:t>Risks and consequences of use</a:t>
            </a:r>
          </a:p>
          <a:p>
            <a:r>
              <a:rPr lang="en-US" sz="3200" dirty="0">
                <a:solidFill>
                  <a:srgbClr val="002060"/>
                </a:solidFill>
              </a:rPr>
              <a:t>Long term effects</a:t>
            </a:r>
          </a:p>
          <a:p>
            <a:r>
              <a:rPr lang="en-US" sz="3200" dirty="0">
                <a:solidFill>
                  <a:srgbClr val="002060"/>
                </a:solidFill>
              </a:rPr>
              <a:t>Treatment admission data</a:t>
            </a:r>
          </a:p>
          <a:p>
            <a:r>
              <a:rPr lang="en-US" sz="3200" dirty="0">
                <a:solidFill>
                  <a:srgbClr val="002060"/>
                </a:solidFill>
              </a:rPr>
              <a:t>Overdose and death data</a:t>
            </a:r>
          </a:p>
          <a:p>
            <a:r>
              <a:rPr lang="en-US" sz="3200" dirty="0">
                <a:solidFill>
                  <a:srgbClr val="002060"/>
                </a:solidFill>
              </a:rPr>
              <a:t>Accessibility of substances</a:t>
            </a:r>
          </a:p>
          <a:p>
            <a:r>
              <a:rPr lang="en-US" sz="3200" dirty="0">
                <a:solidFill>
                  <a:srgbClr val="002060"/>
                </a:solidFill>
              </a:rPr>
              <a:t>Gateway potential</a:t>
            </a:r>
          </a:p>
          <a:p>
            <a:r>
              <a:rPr lang="en-US" sz="3200" dirty="0">
                <a:solidFill>
                  <a:srgbClr val="002060"/>
                </a:solidFill>
              </a:rPr>
              <a:t>Cost of treatment</a:t>
            </a:r>
          </a:p>
          <a:p>
            <a:r>
              <a:rPr lang="en-US" sz="3200" dirty="0">
                <a:solidFill>
                  <a:srgbClr val="002060"/>
                </a:solidFill>
              </a:rPr>
              <a:t>Relaxed laws around marijuana and potential legalization</a:t>
            </a:r>
          </a:p>
          <a:p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593305" y="1572126"/>
            <a:ext cx="5197643" cy="4594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Target population (the work we do)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State demographics and subpopulations affected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Personal experience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Potential for policy decisions to address substance 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2060"/>
                </a:solidFill>
              </a:rPr>
              <a:t>State’s capacity to address the problem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427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0C4ECE-A0F9-44D6-B05F-CE0F2F7A0BD2}"/>
              </a:ext>
            </a:extLst>
          </p:cNvPr>
          <p:cNvSpPr txBox="1"/>
          <p:nvPr/>
        </p:nvSpPr>
        <p:spPr>
          <a:xfrm>
            <a:off x="449452" y="1108670"/>
            <a:ext cx="1131376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Magnitude</a:t>
            </a:r>
            <a:endParaRPr lang="en-US" sz="3200" dirty="0"/>
          </a:p>
          <a:p>
            <a:pPr algn="ctr"/>
            <a:r>
              <a:rPr lang="en-US" sz="3200" b="1" i="1" dirty="0">
                <a:solidFill>
                  <a:srgbClr val="002060"/>
                </a:solidFill>
              </a:rPr>
              <a:t>How many people are affected and how serious </a:t>
            </a:r>
          </a:p>
          <a:p>
            <a:pPr algn="ctr"/>
            <a:r>
              <a:rPr lang="en-US" sz="3200" b="1" i="1" dirty="0">
                <a:solidFill>
                  <a:srgbClr val="002060"/>
                </a:solidFill>
              </a:rPr>
              <a:t>are the consequences?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Impact</a:t>
            </a:r>
            <a:endParaRPr lang="en-US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3200" b="1" i="1" dirty="0">
                <a:solidFill>
                  <a:srgbClr val="002060"/>
                </a:solidFill>
              </a:rPr>
              <a:t>How does this affect the population and systems </a:t>
            </a:r>
          </a:p>
          <a:p>
            <a:pPr algn="ctr"/>
            <a:r>
              <a:rPr lang="en-US" sz="3200" b="1" i="1" dirty="0">
                <a:solidFill>
                  <a:srgbClr val="002060"/>
                </a:solidFill>
              </a:rPr>
              <a:t>such as the economy, healthcare, and judicial?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Changeability </a:t>
            </a:r>
            <a:endParaRPr lang="en-US" sz="32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en-US" sz="3200" b="1" i="1" dirty="0">
                <a:solidFill>
                  <a:srgbClr val="002060"/>
                </a:solidFill>
              </a:rPr>
              <a:t>What is the State’s capacity and readiness to </a:t>
            </a:r>
          </a:p>
          <a:p>
            <a:pPr algn="ctr"/>
            <a:r>
              <a:rPr lang="en-US" sz="3200" b="1" i="1" dirty="0">
                <a:solidFill>
                  <a:srgbClr val="002060"/>
                </a:solidFill>
              </a:rPr>
              <a:t>address this problem?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2593D8-AC17-4104-BABF-20C3565DC803}"/>
              </a:ext>
            </a:extLst>
          </p:cNvPr>
          <p:cNvSpPr txBox="1"/>
          <p:nvPr/>
        </p:nvSpPr>
        <p:spPr>
          <a:xfrm>
            <a:off x="275434" y="282692"/>
            <a:ext cx="11229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SEOW Members were asked to prioritize based on: 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609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319488"/>
              </p:ext>
            </p:extLst>
          </p:nvPr>
        </p:nvGraphicFramePr>
        <p:xfrm>
          <a:off x="818147" y="1036203"/>
          <a:ext cx="10515600" cy="5589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79736" y="269849"/>
            <a:ext cx="79924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Rank of Priority Substances, 12-17 Age Group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11654" y="1326644"/>
            <a:ext cx="347074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Also of concern: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Synthetic marijuana/ K2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Adderall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PCP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Other controlled substances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581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749" y="194363"/>
            <a:ext cx="10121105" cy="785678"/>
          </a:xfrm>
        </p:spPr>
        <p:txBody>
          <a:bodyPr anchor="t">
            <a:noAutofit/>
          </a:bodyPr>
          <a:lstStyle/>
          <a:p>
            <a:pPr algn="ctr"/>
            <a:r>
              <a:rPr lang="en-US" sz="3000" b="1" dirty="0">
                <a:solidFill>
                  <a:srgbClr val="002060"/>
                </a:solidFill>
                <a:latin typeface="+mn-lt"/>
              </a:rPr>
              <a:t>Problem Substances of Greatest Concern for 12-17 Age Group, According to Key Informants: Connecticut CRS, 2020</a:t>
            </a:r>
          </a:p>
        </p:txBody>
      </p:sp>
      <p:pic>
        <p:nvPicPr>
          <p:cNvPr id="5" name="Picture 4" descr="CPES logo final 0228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7560" y="183060"/>
            <a:ext cx="1076732" cy="538856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207942020"/>
              </p:ext>
            </p:extLst>
          </p:nvPr>
        </p:nvGraphicFramePr>
        <p:xfrm>
          <a:off x="355749" y="1238166"/>
          <a:ext cx="11480502" cy="54367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30751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E3953A6-9D7D-4178-830C-2D01244CB0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3946880"/>
              </p:ext>
            </p:extLst>
          </p:nvPr>
        </p:nvGraphicFramePr>
        <p:xfrm>
          <a:off x="2733964" y="808523"/>
          <a:ext cx="6604000" cy="540000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3311903">
                  <a:extLst>
                    <a:ext uri="{9D8B030D-6E8A-4147-A177-3AD203B41FA5}">
                      <a16:colId xmlns:a16="http://schemas.microsoft.com/office/drawing/2014/main" val="3736980862"/>
                    </a:ext>
                  </a:extLst>
                </a:gridCol>
                <a:gridCol w="3292097">
                  <a:extLst>
                    <a:ext uri="{9D8B030D-6E8A-4147-A177-3AD203B41FA5}">
                      <a16:colId xmlns:a16="http://schemas.microsoft.com/office/drawing/2014/main" val="4069230872"/>
                    </a:ext>
                  </a:extLst>
                </a:gridCol>
              </a:tblGrid>
              <a:tr h="38108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12-17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129086"/>
                  </a:ext>
                </a:extLst>
              </a:tr>
              <a:tr h="3519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2017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2020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42041926"/>
                  </a:ext>
                </a:extLst>
              </a:tr>
              <a:tr h="5736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Alcohol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Alcohol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548536874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NMUPD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i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Vaping/ENDS  </a:t>
                      </a:r>
                      <a:endParaRPr lang="en-US" sz="2000" b="1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316233550"/>
                  </a:ext>
                </a:extLst>
              </a:tr>
              <a:tr h="5736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Marijuana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Marijuana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937929054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Tobacco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Tobacco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277646689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Heroin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NMUPD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047011388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Cocaine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Heroin/ Fentanyl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387628971"/>
                  </a:ext>
                </a:extLst>
              </a:tr>
              <a:tr h="7039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Cocaine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5">
                            <a:lumMod val="5000"/>
                            <a:lumOff val="95000"/>
                          </a:schemeClr>
                        </a:gs>
                        <a:gs pos="74000">
                          <a:schemeClr val="accent5">
                            <a:lumMod val="45000"/>
                            <a:lumOff val="55000"/>
                          </a:schemeClr>
                        </a:gs>
                        <a:gs pos="83000">
                          <a:schemeClr val="accent5">
                            <a:lumMod val="45000"/>
                            <a:lumOff val="55000"/>
                          </a:schemeClr>
                        </a:gs>
                        <a:gs pos="100000">
                          <a:schemeClr val="accent5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023724432"/>
                  </a:ext>
                </a:extLst>
              </a:tr>
            </a:tbl>
          </a:graphicData>
        </a:graphic>
      </p:graphicFrame>
      <p:sp>
        <p:nvSpPr>
          <p:cNvPr id="11" name="Title 1">
            <a:extLst>
              <a:ext uri="{FF2B5EF4-FFF2-40B4-BE49-F238E27FC236}">
                <a16:creationId xmlns:a16="http://schemas.microsoft.com/office/drawing/2014/main" id="{2E135C7D-4EC0-4684-8E7F-A9FAF9813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1479"/>
            <a:ext cx="9979617" cy="49594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+mn-lt"/>
              </a:rPr>
              <a:t>SEOW Substance Misuse Priority Rankings: 2017 vs. 2020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80B6F9-A111-4275-849C-ADCA95B390E6}"/>
              </a:ext>
            </a:extLst>
          </p:cNvPr>
          <p:cNvSpPr txBox="1"/>
          <p:nvPr/>
        </p:nvSpPr>
        <p:spPr>
          <a:xfrm>
            <a:off x="459656" y="6342057"/>
            <a:ext cx="6100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rgbClr val="002060"/>
                </a:solidFill>
              </a:rPr>
              <a:t>*</a:t>
            </a:r>
            <a:r>
              <a:rPr lang="en-US" b="1" i="1" dirty="0">
                <a:solidFill>
                  <a:srgbClr val="002060"/>
                </a:solidFill>
              </a:rPr>
              <a:t>Vaping/ENDS as a prioritization choice was added in 2020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166003-3EEE-442F-94B0-A167E8B87E2E}"/>
              </a:ext>
            </a:extLst>
          </p:cNvPr>
          <p:cNvSpPr txBox="1"/>
          <p:nvPr/>
        </p:nvSpPr>
        <p:spPr>
          <a:xfrm>
            <a:off x="9053011" y="6342057"/>
            <a:ext cx="2490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2017 N= 12, 2020 N=15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8317" y="201479"/>
            <a:ext cx="1017579" cy="49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599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2922" y="267303"/>
            <a:ext cx="98569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Magnitude, Impact, and Changeability of Substance Use, 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</a:rPr>
              <a:t>12-17 Age Group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45C7367-70D9-45E6-AC02-27F6413936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548709"/>
              </p:ext>
            </p:extLst>
          </p:nvPr>
        </p:nvGraphicFramePr>
        <p:xfrm>
          <a:off x="432618" y="1130710"/>
          <a:ext cx="11454581" cy="5407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937B778F-D28F-4742-9070-F1C5C56C5C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723" y="269849"/>
            <a:ext cx="1099891" cy="53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946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mokey Glass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2156</TotalTime>
  <Words>1675</Words>
  <Application>Microsoft Office PowerPoint</Application>
  <PresentationFormat>Widescreen</PresentationFormat>
  <Paragraphs>337</Paragraphs>
  <Slides>32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Arial Black</vt:lpstr>
      <vt:lpstr>Calibri</vt:lpstr>
      <vt:lpstr>Calibri Light</vt:lpstr>
      <vt:lpstr>Times New Roman</vt:lpstr>
      <vt:lpstr>Office Theme</vt:lpstr>
      <vt:lpstr>    Statewide Epidemiological Outcomes Workgroup (SEOW) Meeting Wednesday, July 29, 2020 10 am – 12 noon </vt:lpstr>
      <vt:lpstr>SEOW 2020 Prioritization: A Data-driven Process</vt:lpstr>
      <vt:lpstr>SEOW Prioritization of Substances</vt:lpstr>
      <vt:lpstr>Respondents considered:</vt:lpstr>
      <vt:lpstr>PowerPoint Presentation</vt:lpstr>
      <vt:lpstr>PowerPoint Presentation</vt:lpstr>
      <vt:lpstr>Problem Substances of Greatest Concern for 12-17 Age Group, According to Key Informants: Connecticut CRS, 2020</vt:lpstr>
      <vt:lpstr>SEOW Substance Misuse Priority Rankings: 2017 vs. 2020</vt:lpstr>
      <vt:lpstr>PowerPoint Presentation</vt:lpstr>
      <vt:lpstr>PowerPoint Presentation</vt:lpstr>
      <vt:lpstr>Problem Substances of Greatest Concern for 18-25 Age Group, According to Key Informants: Connecticut CRS, 2020</vt:lpstr>
      <vt:lpstr>SEOW Substance Misuse Priority Rankings: 2017 vs. 2020</vt:lpstr>
      <vt:lpstr>PowerPoint Presentation</vt:lpstr>
      <vt:lpstr>PowerPoint Presentation</vt:lpstr>
      <vt:lpstr>Problem Substances of Greatest Concern for 26-65 Age Group, According to Key Informants: Connecticut CRS, 2020</vt:lpstr>
      <vt:lpstr>SEOW Substance Misuse Priority Rankings: 2017 vs. 2020</vt:lpstr>
      <vt:lpstr>PowerPoint Presentation</vt:lpstr>
      <vt:lpstr>PowerPoint Presentation</vt:lpstr>
      <vt:lpstr>Problem Substances of Greatest Concern for 66+ Age Group, According to Key Informants: Connecticut CRS, 2020</vt:lpstr>
      <vt:lpstr>SEOW Substance Misuse Priority Rankings: 2017 vs. 2020</vt:lpstr>
      <vt:lpstr>PowerPoint Presentation</vt:lpstr>
      <vt:lpstr>PowerPoint Presentation</vt:lpstr>
      <vt:lpstr>The 2020 SEOW Prioritization: Now What?</vt:lpstr>
      <vt:lpstr>Next Steps: Building Connecticut’s Data Capacity for Mental Health Promotion:  CDC ACES Prevention Data to Action Grant (PACE:D2A)</vt:lpstr>
      <vt:lpstr>PACE:D2A Required Elements</vt:lpstr>
      <vt:lpstr>Adverse Childhood Experiences (ACEs)</vt:lpstr>
      <vt:lpstr>CT PACE Application</vt:lpstr>
      <vt:lpstr>CT PACE Application: Prevention Strategies</vt:lpstr>
      <vt:lpstr>CT PACE Application: Data to Action</vt:lpstr>
      <vt:lpstr>ACE Indicators Currently Accessible</vt:lpstr>
      <vt:lpstr>ACE Indicators to be Leveraged/Collected/Shared</vt:lpstr>
      <vt:lpstr>Thank you for joining us!</vt:lpstr>
    </vt:vector>
  </TitlesOfParts>
  <Company>UConn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SEOW Prioritization Results</dc:title>
  <dc:creator>Gorski,Alexandra</dc:creator>
  <cp:lastModifiedBy>Sussman,Jennifer E.</cp:lastModifiedBy>
  <cp:revision>155</cp:revision>
  <cp:lastPrinted>2017-12-18T18:25:40Z</cp:lastPrinted>
  <dcterms:created xsi:type="dcterms:W3CDTF">2017-11-07T19:30:37Z</dcterms:created>
  <dcterms:modified xsi:type="dcterms:W3CDTF">2020-07-28T21:45:33Z</dcterms:modified>
</cp:coreProperties>
</file>